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sldIdLst>
    <p:sldId id="256" r:id="rId2"/>
    <p:sldId id="287" r:id="rId3"/>
    <p:sldId id="289" r:id="rId4"/>
    <p:sldId id="290" r:id="rId5"/>
    <p:sldId id="288" r:id="rId6"/>
    <p:sldId id="291" r:id="rId7"/>
    <p:sldId id="292" r:id="rId8"/>
    <p:sldId id="293" r:id="rId9"/>
    <p:sldId id="294" r:id="rId10"/>
    <p:sldId id="282" r:id="rId11"/>
    <p:sldId id="28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99" autoAdjust="0"/>
    <p:restoredTop sz="94660"/>
  </p:normalViewPr>
  <p:slideViewPr>
    <p:cSldViewPr>
      <p:cViewPr>
        <p:scale>
          <a:sx n="66" d="100"/>
          <a:sy n="66" d="100"/>
        </p:scale>
        <p:origin x="-1416" y="-1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B03D5D-1388-4F87-94A8-B0C6B063CFD5}" type="datetimeFigureOut">
              <a:rPr lang="en-US" smtClean="0"/>
              <a:t>12/26/2018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ECE63-680B-472E-8CC6-5DC29EB5ED4F}" type="slidenum">
              <a:rPr lang="en-US" smtClean="0"/>
              <a:t>‹#›</a:t>
            </a:fld>
            <a:endParaRPr lang="en-US"/>
          </a:p>
        </p:txBody>
      </p:sp>
    </p:spTree>
    <p:extLst>
      <p:ext uri="{BB962C8B-B14F-4D97-AF65-F5344CB8AC3E}">
        <p14:creationId xmlns:p14="http://schemas.microsoft.com/office/powerpoint/2010/main" val="3245839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1130300" y="688394"/>
            <a:ext cx="4600575" cy="3416820"/>
          </a:xfrm>
          <a:ln w="12700" cap="flat">
            <a:solidFill>
              <a:schemeClr val="tx1"/>
            </a:solidFill>
          </a:ln>
          <a:extLst>
            <a:ext uri="{909E8E84-426E-40DD-AFC4-6F175D3DCCD1}">
              <a14:hiddenFill xmlns:a14="http://schemas.microsoft.com/office/drawing/2010/main">
                <a:noFill/>
              </a14:hiddenFill>
            </a:ext>
          </a:extLst>
        </p:spPr>
      </p:sp>
      <p:sp>
        <p:nvSpPr>
          <p:cNvPr id="100355" name="Rectangle 3"/>
          <p:cNvSpPr>
            <a:spLocks noGrp="1" noChangeArrowheads="1"/>
          </p:cNvSpPr>
          <p:nvPr>
            <p:ph type="body" idx="1"/>
          </p:nvPr>
        </p:nvSpPr>
        <p:spPr>
          <a:xfrm>
            <a:off x="298450" y="4273383"/>
            <a:ext cx="6269038" cy="4573572"/>
          </a:xfrm>
          <a:noFill/>
          <a:ln/>
        </p:spPr>
        <p:txBody>
          <a:bodyPr lIns="77493" tIns="37956" rIns="77493" bIns="37956"/>
          <a:lstStyle/>
          <a:p>
            <a:pPr marL="228600" indent="-228600" defTabSz="754063"/>
            <a:r>
              <a:rPr lang="en-US" b="1"/>
              <a:t>5.  Types of Ionizing Radiation </a:t>
            </a:r>
          </a:p>
          <a:p>
            <a:pPr marL="228600" indent="-228600" defTabSz="754063"/>
            <a:endParaRPr lang="en-US" b="1"/>
          </a:p>
          <a:p>
            <a:pPr marL="228600" indent="-228600" defTabSz="754063">
              <a:buFontTx/>
              <a:buChar char="•"/>
            </a:pPr>
            <a:r>
              <a:rPr lang="en-US" b="1"/>
              <a:t> Alpha particles.</a:t>
            </a:r>
            <a:r>
              <a:rPr lang="en-US"/>
              <a:t> Alpha particles are ejected from (thrown out of) the nuclei of some very heavy radioactive atoms (atomic number &gt; 83). An alpha particle is composed of two neutrons and two protons. Alpha particles do not penetrate the dead layer of skin and can be stopped by a thin layer of paper or clothing. If an alpha-emitting radioactive material gets inside the body through inhalation, ingestion, or a wound, the emitted alpha particles can cause ionization that results in damage to tissue. It is less likely that a patient would be contaminated with an alpha emitter.</a:t>
            </a:r>
          </a:p>
          <a:p>
            <a:pPr marL="228600" indent="-228600" defTabSz="754063"/>
            <a:endParaRPr lang="en-US" b="1"/>
          </a:p>
          <a:p>
            <a:pPr marL="228600" indent="-228600" defTabSz="754063">
              <a:buFontTx/>
              <a:buChar char="•"/>
            </a:pPr>
            <a:r>
              <a:rPr lang="en-US" b="1"/>
              <a:t>Beta particles.</a:t>
            </a:r>
            <a:r>
              <a:rPr lang="en-US"/>
              <a:t>  A beta particle is an electron ejected from the nucleus of a radioactive atom. Depending on its energy, beta radiation can travel from inches to many feet in air and is only moderately penetrating in other materials. Some beta radiation can penetrate human skin to the layer where new skin cells are produced. If high-enough quantities of beta-emitting contaminants are allowed to remain on the skin for a prolonged period of time, they may cause skin injury. Beta emitting-contaminants may be harmful if deposited internally. Protective clothing (e.g., universal precautions) typically provides sufficient protection against most external beta radiation.</a:t>
            </a:r>
          </a:p>
          <a:p>
            <a:pPr marL="228600" indent="-228600" defTabSz="754063"/>
            <a:endParaRPr lang="en-US"/>
          </a:p>
          <a:p>
            <a:pPr marL="228600" indent="-228600" defTabSz="754063">
              <a:buFontTx/>
              <a:buChar char="•"/>
            </a:pPr>
            <a:r>
              <a:rPr lang="en-US" b="1"/>
              <a:t>Gamma rays and x rays (photons).</a:t>
            </a:r>
            <a:r>
              <a:rPr lang="en-US"/>
              <a:t> Gamma rays and x rays are able to travel many feet in air and many inches in human tissue. They readily penetrate most materials and are sometimes called “penetrating” radiation. Thick layers of dense materials are needed to shield against gamma radiation. Protective clothing provides little shielding from gamma and x radiation, but will prevent contamination of the skin with the gamma-emitting radioactive material. Gamma and x radiation frequently accompany the emission of beta and alpha radiation.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3B8C2DB-1E19-45A0-B758-1BB76DFC3496}" type="datetimeFigureOut">
              <a:rPr lang="en-GB" smtClean="0"/>
              <a:t>26/12/2018</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6EC52C8-0B64-41CB-8DB5-A767C26F8D15}"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B8C2DB-1E19-45A0-B758-1BB76DFC3496}" type="datetimeFigureOut">
              <a:rPr lang="en-GB" smtClean="0"/>
              <a:t>26/12/2018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52C8-0B64-41CB-8DB5-A767C26F8D1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6EC52C8-0B64-41CB-8DB5-A767C26F8D15}"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B8C2DB-1E19-45A0-B758-1BB76DFC3496}" type="datetimeFigureOut">
              <a:rPr lang="en-GB" smtClean="0"/>
              <a:t>26/12/2018</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3B8C2DB-1E19-45A0-B758-1BB76DFC3496}" type="datetimeFigureOut">
              <a:rPr lang="en-GB" smtClean="0"/>
              <a:t>26/12/2018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86EC52C8-0B64-41CB-8DB5-A767C26F8D15}"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B3B8C2DB-1E19-45A0-B758-1BB76DFC3496}" type="datetimeFigureOut">
              <a:rPr lang="en-GB" smtClean="0"/>
              <a:t>26/12/2018</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6EC52C8-0B64-41CB-8DB5-A767C26F8D15}"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3B8C2DB-1E19-45A0-B758-1BB76DFC3496}" type="datetimeFigureOut">
              <a:rPr lang="en-GB" smtClean="0"/>
              <a:t>26/12/2018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52C8-0B64-41CB-8DB5-A767C26F8D15}"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3B8C2DB-1E19-45A0-B758-1BB76DFC3496}" type="datetimeFigureOut">
              <a:rPr lang="en-GB" smtClean="0"/>
              <a:t>26/12/2018</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6EC52C8-0B64-41CB-8DB5-A767C26F8D15}" type="slidenum">
              <a:rPr lang="en-GB" smtClean="0"/>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B8C2DB-1E19-45A0-B758-1BB76DFC3496}" type="datetimeFigureOut">
              <a:rPr lang="en-GB" smtClean="0"/>
              <a:t>26/12/2018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86EC52C8-0B64-41CB-8DB5-A767C26F8D1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3B8C2DB-1E19-45A0-B758-1BB76DFC3496}" type="datetimeFigureOut">
              <a:rPr lang="en-GB" smtClean="0"/>
              <a:t>26/12/2018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6EC52C8-0B64-41CB-8DB5-A767C26F8D1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6EC52C8-0B64-41CB-8DB5-A767C26F8D15}"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3B8C2DB-1E19-45A0-B758-1BB76DFC3496}" type="datetimeFigureOut">
              <a:rPr lang="en-GB" smtClean="0"/>
              <a:t>26/12/2018</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6EC52C8-0B64-41CB-8DB5-A767C26F8D15}"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3B8C2DB-1E19-45A0-B758-1BB76DFC3496}" type="datetimeFigureOut">
              <a:rPr lang="en-GB" smtClean="0"/>
              <a:t>26/12/2018</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3B8C2DB-1E19-45A0-B758-1BB76DFC3496}" type="datetimeFigureOut">
              <a:rPr lang="en-GB" smtClean="0"/>
              <a:t>26/12/2018</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6EC52C8-0B64-41CB-8DB5-A767C26F8D15}"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755576" y="2743200"/>
            <a:ext cx="8064896" cy="3494112"/>
          </a:xfrm>
        </p:spPr>
        <p:txBody>
          <a:bodyPr>
            <a:normAutofit/>
          </a:bodyPr>
          <a:lstStyle/>
          <a:p>
            <a:r>
              <a:rPr lang="en-GB" sz="4800" dirty="0" smtClean="0">
                <a:solidFill>
                  <a:schemeClr val="tx1"/>
                </a:solidFill>
                <a:latin typeface="Berlin Sans FB Demi" pitchFamily="34" charset="0"/>
              </a:rPr>
              <a:t>Radiopharmaceutical chemistry </a:t>
            </a:r>
            <a:endParaRPr lang="en-GB" sz="4800" dirty="0">
              <a:solidFill>
                <a:schemeClr val="tx1"/>
              </a:solidFill>
              <a:latin typeface="Berlin Sans FB Demi" pitchFamily="34" charset="0"/>
            </a:endParaRPr>
          </a:p>
        </p:txBody>
      </p:sp>
      <p:sp>
        <p:nvSpPr>
          <p:cNvPr id="6" name="Title 5"/>
          <p:cNvSpPr>
            <a:spLocks noGrp="1"/>
          </p:cNvSpPr>
          <p:nvPr>
            <p:ph type="title"/>
          </p:nvPr>
        </p:nvSpPr>
        <p:spPr/>
        <p:txBody>
          <a:bodyPr>
            <a:normAutofit/>
          </a:bodyPr>
          <a:lstStyle/>
          <a:p>
            <a:r>
              <a:rPr lang="en-GB" sz="3600" dirty="0" smtClean="0">
                <a:latin typeface="+mn-lt"/>
              </a:rPr>
              <a:t>Nuclear Medicine</a:t>
            </a:r>
            <a:endParaRPr lang="en-GB" sz="3600" dirty="0">
              <a:latin typeface="+mn-lt"/>
            </a:endParaRPr>
          </a:p>
        </p:txBody>
      </p:sp>
    </p:spTree>
    <p:extLst>
      <p:ext uri="{BB962C8B-B14F-4D97-AF65-F5344CB8AC3E}">
        <p14:creationId xmlns:p14="http://schemas.microsoft.com/office/powerpoint/2010/main" val="3158948073"/>
      </p:ext>
    </p:extLst>
  </p:cSld>
  <p:clrMapOvr>
    <a:masterClrMapping/>
  </p:clrMapOvr>
  <mc:AlternateContent xmlns:mc="http://schemas.openxmlformats.org/markup-compatibility/2006" xmlns:p14="http://schemas.microsoft.com/office/powerpoint/2010/main">
    <mc:Choice Requires="p14">
      <p:transition spd="slow" p14:dur="2000" advTm="6081"/>
    </mc:Choice>
    <mc:Fallback xmlns="">
      <p:transition spd="slow" advTm="608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l"/>
            <a:r>
              <a:rPr lang="en-US" sz="1200" dirty="0" smtClean="0"/>
              <a:t>Diagnostically</a:t>
            </a:r>
          </a:p>
          <a:p>
            <a:pPr algn="l"/>
            <a:r>
              <a:rPr lang="en-US" sz="1200" dirty="0" smtClean="0"/>
              <a:t>Route of Administrations:</a:t>
            </a:r>
          </a:p>
          <a:p>
            <a:pPr algn="l"/>
            <a:endParaRPr lang="en-US" sz="1200" dirty="0" smtClean="0"/>
          </a:p>
          <a:p>
            <a:r>
              <a:rPr lang="en-US" dirty="0" smtClean="0"/>
              <a:t>Orally</a:t>
            </a:r>
          </a:p>
          <a:p>
            <a:r>
              <a:rPr lang="en-US" dirty="0" smtClean="0"/>
              <a:t>Parenteral(iv)</a:t>
            </a:r>
          </a:p>
          <a:p>
            <a:r>
              <a:rPr lang="en-US" dirty="0" smtClean="0"/>
              <a:t>inhale</a:t>
            </a:r>
          </a:p>
          <a:p>
            <a:endParaRPr lang="en-US" dirty="0"/>
          </a:p>
        </p:txBody>
      </p:sp>
      <p:sp>
        <p:nvSpPr>
          <p:cNvPr id="3" name="Title 2"/>
          <p:cNvSpPr>
            <a:spLocks noGrp="1"/>
          </p:cNvSpPr>
          <p:nvPr>
            <p:ph type="title"/>
          </p:nvPr>
        </p:nvSpPr>
        <p:spPr>
          <a:xfrm>
            <a:off x="722313" y="260648"/>
            <a:ext cx="7772400" cy="2088232"/>
          </a:xfrm>
        </p:spPr>
        <p:txBody>
          <a:bodyPr>
            <a:normAutofit fontScale="90000"/>
          </a:bodyPr>
          <a:lstStyle/>
          <a:p>
            <a:pPr lvl="0" algn="l">
              <a:spcBef>
                <a:spcPct val="20000"/>
              </a:spcBef>
            </a:pPr>
            <a:r>
              <a:rPr lang="en-US" sz="3200" dirty="0" smtClean="0"/>
              <a:t>Clinical Uses</a:t>
            </a:r>
            <a:br>
              <a:rPr lang="en-US" sz="3200" dirty="0" smtClean="0"/>
            </a:br>
            <a:r>
              <a:rPr lang="en-US" sz="3200" dirty="0" smtClean="0"/>
              <a:t>Therapeutically</a:t>
            </a:r>
            <a:br>
              <a:rPr lang="en-US" sz="3200" dirty="0" smtClean="0"/>
            </a:br>
            <a:r>
              <a:rPr lang="en-US" sz="1800" b="1" cap="all" spc="250" dirty="0" smtClean="0">
                <a:solidFill>
                  <a:srgbClr val="646B86"/>
                </a:solidFill>
                <a:ea typeface="+mn-ea"/>
                <a:cs typeface="+mn-cs"/>
              </a:rPr>
              <a:t>Route </a:t>
            </a:r>
            <a:r>
              <a:rPr lang="en-US" sz="1800" b="1" cap="all" spc="250" dirty="0">
                <a:solidFill>
                  <a:srgbClr val="646B86"/>
                </a:solidFill>
                <a:ea typeface="+mn-ea"/>
                <a:cs typeface="+mn-cs"/>
              </a:rPr>
              <a:t>of Administrations:</a:t>
            </a:r>
            <a:br>
              <a:rPr lang="en-US" sz="1800" b="1" cap="all" spc="250" dirty="0">
                <a:solidFill>
                  <a:srgbClr val="646B86"/>
                </a:solidFill>
                <a:ea typeface="+mn-ea"/>
                <a:cs typeface="+mn-cs"/>
              </a:rPr>
            </a:br>
            <a:r>
              <a:rPr lang="en-US" sz="1800" b="1" cap="all" spc="250" dirty="0">
                <a:solidFill>
                  <a:srgbClr val="646B86"/>
                </a:solidFill>
                <a:ea typeface="+mn-ea"/>
                <a:cs typeface="+mn-cs"/>
              </a:rPr>
              <a:t>Tele Therapy</a:t>
            </a:r>
            <a:br>
              <a:rPr lang="en-US" sz="1800" b="1" cap="all" spc="250" dirty="0">
                <a:solidFill>
                  <a:srgbClr val="646B86"/>
                </a:solidFill>
                <a:ea typeface="+mn-ea"/>
                <a:cs typeface="+mn-cs"/>
              </a:rPr>
            </a:br>
            <a:r>
              <a:rPr lang="en-US" sz="1800" b="1" cap="all" spc="250" dirty="0">
                <a:solidFill>
                  <a:srgbClr val="646B86"/>
                </a:solidFill>
                <a:ea typeface="+mn-ea"/>
                <a:cs typeface="+mn-cs"/>
              </a:rPr>
              <a:t>Implantation By wire or Capsule</a:t>
            </a:r>
            <a:r>
              <a:rPr lang="en-US" sz="1200" b="1" cap="all" spc="250" dirty="0">
                <a:solidFill>
                  <a:srgbClr val="646B86"/>
                </a:solidFill>
                <a:ea typeface="+mn-ea"/>
                <a:cs typeface="+mn-cs"/>
              </a:rPr>
              <a:t/>
            </a:r>
            <a:br>
              <a:rPr lang="en-US" sz="1200" b="1" cap="all" spc="250" dirty="0">
                <a:solidFill>
                  <a:srgbClr val="646B86"/>
                </a:solidFill>
                <a:ea typeface="+mn-ea"/>
                <a:cs typeface="+mn-cs"/>
              </a:rPr>
            </a:br>
            <a:endParaRPr lang="en-US" dirty="0"/>
          </a:p>
        </p:txBody>
      </p:sp>
    </p:spTree>
    <p:extLst>
      <p:ext uri="{BB962C8B-B14F-4D97-AF65-F5344CB8AC3E}">
        <p14:creationId xmlns:p14="http://schemas.microsoft.com/office/powerpoint/2010/main" val="1731701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3" name="Title 2"/>
          <p:cNvSpPr>
            <a:spLocks noGrp="1"/>
          </p:cNvSpPr>
          <p:nvPr>
            <p:ph type="ctrTitle"/>
          </p:nvPr>
        </p:nvSpPr>
        <p:spPr/>
        <p:txBody>
          <a:bodyPr>
            <a:normAutofit fontScale="90000"/>
          </a:bodyPr>
          <a:lstStyle/>
          <a:p>
            <a:r>
              <a:rPr lang="en-US" sz="4400" dirty="0">
                <a:solidFill>
                  <a:srgbClr val="003300"/>
                </a:solidFill>
              </a:rPr>
              <a:t>An image of a thyroid gland obtained through the use of radioactive iodine.</a:t>
            </a:r>
            <a:endParaRPr lang="en-US" dirty="0"/>
          </a:p>
        </p:txBody>
      </p:sp>
      <p:pic>
        <p:nvPicPr>
          <p:cNvPr id="4" name="Picture 3" descr="p_101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900" y="2780928"/>
            <a:ext cx="6172200" cy="3627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3354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84176"/>
          </a:xfrm>
        </p:spPr>
        <p:txBody>
          <a:bodyPr>
            <a:normAutofit/>
          </a:bodyPr>
          <a:lstStyle/>
          <a:p>
            <a:r>
              <a:rPr lang="en-US" dirty="0"/>
              <a:t>An alpha particle consists of two protons and two neutrons</a:t>
            </a:r>
          </a:p>
        </p:txBody>
      </p:sp>
      <p:sp>
        <p:nvSpPr>
          <p:cNvPr id="3" name="Content Placeholder 2"/>
          <p:cNvSpPr>
            <a:spLocks noGrp="1"/>
          </p:cNvSpPr>
          <p:nvPr>
            <p:ph sz="quarter" idx="1"/>
          </p:nvPr>
        </p:nvSpPr>
        <p:spPr/>
        <p:txBody>
          <a:bodyPr/>
          <a:lstStyle/>
          <a:p>
            <a:r>
              <a:rPr lang="en-US" dirty="0"/>
              <a:t>Common alpha-particle emitters</a:t>
            </a:r>
          </a:p>
          <a:p>
            <a:pPr lvl="1"/>
            <a:r>
              <a:rPr lang="en-US" dirty="0"/>
              <a:t>Radon-222 gas in the environment</a:t>
            </a:r>
          </a:p>
          <a:p>
            <a:pPr lvl="1"/>
            <a:r>
              <a:rPr lang="en-US" dirty="0"/>
              <a:t>Uranium-234 and -238) in the environment</a:t>
            </a:r>
          </a:p>
          <a:p>
            <a:pPr lvl="1"/>
            <a:r>
              <a:rPr lang="en-US" dirty="0"/>
              <a:t>Polonium-210 in tobacco</a:t>
            </a:r>
          </a:p>
        </p:txBody>
      </p:sp>
    </p:spTree>
    <p:extLst>
      <p:ext uri="{BB962C8B-B14F-4D97-AF65-F5344CB8AC3E}">
        <p14:creationId xmlns:p14="http://schemas.microsoft.com/office/powerpoint/2010/main" val="2222658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68152"/>
          </a:xfrm>
        </p:spPr>
        <p:txBody>
          <a:bodyPr>
            <a:normAutofit fontScale="90000"/>
          </a:bodyPr>
          <a:lstStyle/>
          <a:p>
            <a:r>
              <a:rPr lang="en-US" sz="3600" dirty="0">
                <a:solidFill>
                  <a:srgbClr val="3366FF"/>
                </a:solidFill>
              </a:rPr>
              <a:t>Radiation Types - Beta</a:t>
            </a:r>
            <a:br>
              <a:rPr lang="en-US" sz="3600" dirty="0">
                <a:solidFill>
                  <a:srgbClr val="3366FF"/>
                </a:solidFill>
              </a:rPr>
            </a:br>
            <a:endParaRPr lang="en-US" dirty="0"/>
          </a:p>
        </p:txBody>
      </p:sp>
      <p:sp>
        <p:nvSpPr>
          <p:cNvPr id="3" name="Content Placeholder 2"/>
          <p:cNvSpPr>
            <a:spLocks noGrp="1"/>
          </p:cNvSpPr>
          <p:nvPr>
            <p:ph sz="quarter" idx="1"/>
          </p:nvPr>
        </p:nvSpPr>
        <p:spPr>
          <a:xfrm>
            <a:off x="301752" y="1527048"/>
            <a:ext cx="8503920" cy="4854280"/>
          </a:xfrm>
        </p:spPr>
        <p:txBody>
          <a:bodyPr>
            <a:normAutofit lnSpcReduction="10000"/>
          </a:bodyPr>
          <a:lstStyle/>
          <a:p>
            <a:r>
              <a:rPr lang="en-US" dirty="0"/>
              <a:t>A beta particle is a charged electron</a:t>
            </a:r>
          </a:p>
          <a:p>
            <a:pPr lvl="1"/>
            <a:r>
              <a:rPr lang="en-US" dirty="0"/>
              <a:t>Has the size and weight of an electron</a:t>
            </a:r>
          </a:p>
          <a:p>
            <a:pPr lvl="1"/>
            <a:r>
              <a:rPr lang="en-US" dirty="0"/>
              <a:t>Can be positively or negatively charged</a:t>
            </a:r>
          </a:p>
          <a:p>
            <a:r>
              <a:rPr lang="en-US" dirty="0"/>
              <a:t>Penetration in materials</a:t>
            </a:r>
          </a:p>
          <a:p>
            <a:pPr lvl="1"/>
            <a:r>
              <a:rPr lang="en-US" dirty="0"/>
              <a:t>At low energies, a beta particle is not very penetrating – stopped by the outer layer of skin or a piece of paper</a:t>
            </a:r>
          </a:p>
          <a:p>
            <a:pPr lvl="1"/>
            <a:r>
              <a:rPr lang="en-US" dirty="0"/>
              <a:t>At higher energies, a beta particle may penetrate to the live layer of </a:t>
            </a:r>
            <a:r>
              <a:rPr lang="en-US" dirty="0" smtClean="0"/>
              <a:t>skin</a:t>
            </a:r>
          </a:p>
          <a:p>
            <a:r>
              <a:rPr lang="en-US" dirty="0"/>
              <a:t>Common beta-particle emitters</a:t>
            </a:r>
          </a:p>
          <a:p>
            <a:pPr lvl="1"/>
            <a:r>
              <a:rPr lang="en-US" dirty="0"/>
              <a:t>Tritium (hydrogen-3) in the environment</a:t>
            </a:r>
          </a:p>
          <a:p>
            <a:pPr lvl="1"/>
            <a:r>
              <a:rPr lang="en-US" dirty="0"/>
              <a:t>Carbon (14) in the environment</a:t>
            </a:r>
          </a:p>
          <a:p>
            <a:pPr lvl="1"/>
            <a:r>
              <a:rPr lang="en-US" dirty="0"/>
              <a:t>Phosphorus (32) used in research and medicine</a:t>
            </a:r>
          </a:p>
          <a:p>
            <a:pPr lvl="1"/>
            <a:endParaRPr lang="en-US" dirty="0"/>
          </a:p>
        </p:txBody>
      </p:sp>
    </p:spTree>
    <p:extLst>
      <p:ext uri="{BB962C8B-B14F-4D97-AF65-F5344CB8AC3E}">
        <p14:creationId xmlns:p14="http://schemas.microsoft.com/office/powerpoint/2010/main" val="1750611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spcBef>
                <a:spcPct val="30000"/>
              </a:spcBef>
            </a:pPr>
            <a:r>
              <a:rPr lang="en-US" sz="3600" dirty="0">
                <a:solidFill>
                  <a:srgbClr val="3366FF"/>
                </a:solidFill>
              </a:rPr>
              <a:t>Radiation Types - Photon</a:t>
            </a:r>
          </a:p>
        </p:txBody>
      </p:sp>
      <p:sp>
        <p:nvSpPr>
          <p:cNvPr id="3" name="Content Placeholder 2"/>
          <p:cNvSpPr>
            <a:spLocks noGrp="1"/>
          </p:cNvSpPr>
          <p:nvPr>
            <p:ph sz="quarter" idx="1"/>
          </p:nvPr>
        </p:nvSpPr>
        <p:spPr/>
        <p:txBody>
          <a:bodyPr>
            <a:normAutofit lnSpcReduction="10000"/>
          </a:bodyPr>
          <a:lstStyle/>
          <a:p>
            <a:r>
              <a:rPr lang="en-US" dirty="0"/>
              <a:t>A photon is an x or gamma ray</a:t>
            </a:r>
          </a:p>
          <a:p>
            <a:pPr lvl="1"/>
            <a:r>
              <a:rPr lang="en-US" dirty="0"/>
              <a:t>Has no weight</a:t>
            </a:r>
          </a:p>
          <a:p>
            <a:pPr lvl="1"/>
            <a:r>
              <a:rPr lang="en-US" dirty="0"/>
              <a:t>Has no charge</a:t>
            </a:r>
          </a:p>
          <a:p>
            <a:r>
              <a:rPr lang="en-US" dirty="0"/>
              <a:t>Penetration in materials</a:t>
            </a:r>
          </a:p>
          <a:p>
            <a:pPr lvl="1"/>
            <a:r>
              <a:rPr lang="en-US" dirty="0"/>
              <a:t>At low energies, a photon can be stopped by a very thin (almost flexible) layer of lead or several centimeters of tissue</a:t>
            </a:r>
          </a:p>
          <a:p>
            <a:r>
              <a:rPr lang="en-US" sz="2200" dirty="0"/>
              <a:t>At higher energies, inches of lead might be necessary to stop a photon and they can pass right through a </a:t>
            </a:r>
            <a:r>
              <a:rPr lang="en-US" sz="2200" dirty="0" smtClean="0"/>
              <a:t>human</a:t>
            </a:r>
          </a:p>
          <a:p>
            <a:r>
              <a:rPr lang="en-US" dirty="0" smtClean="0"/>
              <a:t>Common </a:t>
            </a:r>
            <a:r>
              <a:rPr lang="en-US" dirty="0"/>
              <a:t>photon emitters</a:t>
            </a:r>
          </a:p>
          <a:p>
            <a:pPr lvl="1"/>
            <a:r>
              <a:rPr lang="en-US" dirty="0"/>
              <a:t>Cesium (137)</a:t>
            </a:r>
          </a:p>
          <a:p>
            <a:pPr lvl="1"/>
            <a:r>
              <a:rPr lang="en-US" dirty="0"/>
              <a:t>Technetium (99m) used in medicine</a:t>
            </a:r>
          </a:p>
          <a:p>
            <a:pPr lvl="1"/>
            <a:r>
              <a:rPr lang="en-US" dirty="0"/>
              <a:t>Iodine (131) used in medicine</a:t>
            </a:r>
          </a:p>
          <a:p>
            <a:pPr lvl="1"/>
            <a:endParaRPr lang="en-US" dirty="0" smtClean="0"/>
          </a:p>
          <a:p>
            <a:pPr lvl="1"/>
            <a:endParaRPr lang="en-US" dirty="0"/>
          </a:p>
          <a:p>
            <a:endParaRPr lang="en-US" dirty="0"/>
          </a:p>
        </p:txBody>
      </p:sp>
    </p:spTree>
    <p:extLst>
      <p:ext uri="{BB962C8B-B14F-4D97-AF65-F5344CB8AC3E}">
        <p14:creationId xmlns:p14="http://schemas.microsoft.com/office/powerpoint/2010/main" val="4047519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2" descr="MCj02979470000[1]"/>
          <p:cNvPicPr>
            <a:picLocks noChangeAspect="1" noChangeArrowheads="1"/>
          </p:cNvPicPr>
          <p:nvPr/>
        </p:nvPicPr>
        <p:blipFill>
          <a:blip r:embed="rId3" cstate="print">
            <a:extLst>
              <a:ext uri="{28A0092B-C50C-407E-A947-70E740481C1C}">
                <a14:useLocalDpi xmlns:a14="http://schemas.microsoft.com/office/drawing/2010/main" val="0"/>
              </a:ext>
            </a:extLst>
          </a:blip>
          <a:srcRect l="69136"/>
          <a:stretch>
            <a:fillRect/>
          </a:stretch>
        </p:blipFill>
        <p:spPr bwMode="auto">
          <a:xfrm>
            <a:off x="6875463" y="1752600"/>
            <a:ext cx="1692275" cy="4419600"/>
          </a:xfrm>
          <a:prstGeom prst="rect">
            <a:avLst/>
          </a:prstGeom>
          <a:noFill/>
          <a:extLst>
            <a:ext uri="{909E8E84-426E-40DD-AFC4-6F175D3DCCD1}">
              <a14:hiddenFill xmlns:a14="http://schemas.microsoft.com/office/drawing/2010/main">
                <a:solidFill>
                  <a:srgbClr val="FFFFFF"/>
                </a:solidFill>
              </a14:hiddenFill>
            </a:ext>
          </a:extLst>
        </p:spPr>
      </p:pic>
      <p:sp>
        <p:nvSpPr>
          <p:cNvPr id="99331" name="Rectangle 3"/>
          <p:cNvSpPr>
            <a:spLocks noGrp="1" noChangeArrowheads="1"/>
          </p:cNvSpPr>
          <p:nvPr>
            <p:ph type="title"/>
          </p:nvPr>
        </p:nvSpPr>
        <p:spPr>
          <a:xfrm>
            <a:off x="457200" y="533400"/>
            <a:ext cx="8018463" cy="762000"/>
          </a:xfrm>
          <a:noFill/>
          <a:ln/>
          <a:extLst>
            <a:ext uri="{909E8E84-426E-40DD-AFC4-6F175D3DCCD1}">
              <a14:hiddenFill xmlns:a14="http://schemas.microsoft.com/office/drawing/2010/main">
                <a:solidFill>
                  <a:srgbClr val="99CCFF"/>
                </a:solidFill>
              </a14:hiddenFill>
            </a:ext>
          </a:extLst>
        </p:spPr>
        <p:txBody>
          <a:bodyPr lIns="90488" tIns="44450" rIns="90488" bIns="44450" anchor="ctr"/>
          <a:lstStyle/>
          <a:p>
            <a:pPr algn="l"/>
            <a:r>
              <a:rPr lang="en-US"/>
              <a:t>Types of Ionizing Radiation</a:t>
            </a:r>
          </a:p>
        </p:txBody>
      </p:sp>
      <p:sp>
        <p:nvSpPr>
          <p:cNvPr id="99332" name="Oval 4"/>
          <p:cNvSpPr>
            <a:spLocks noChangeArrowheads="1"/>
          </p:cNvSpPr>
          <p:nvPr/>
        </p:nvSpPr>
        <p:spPr bwMode="auto">
          <a:xfrm>
            <a:off x="1016000" y="3657600"/>
            <a:ext cx="406400" cy="457200"/>
          </a:xfrm>
          <a:prstGeom prst="ellipse">
            <a:avLst/>
          </a:prstGeom>
          <a:solidFill>
            <a:schemeClr val="tx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3" name="Line 5"/>
          <p:cNvSpPr>
            <a:spLocks noChangeShapeType="1"/>
          </p:cNvSpPr>
          <p:nvPr/>
        </p:nvSpPr>
        <p:spPr bwMode="auto">
          <a:xfrm rot="20869787" flipV="1">
            <a:off x="1546225" y="2636838"/>
            <a:ext cx="2039938" cy="755650"/>
          </a:xfrm>
          <a:prstGeom prst="line">
            <a:avLst/>
          </a:prstGeom>
          <a:noFill/>
          <a:ln w="12700">
            <a:solidFill>
              <a:srgbClr val="FF0000"/>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4" name="Line 6"/>
          <p:cNvSpPr>
            <a:spLocks noChangeShapeType="1"/>
          </p:cNvSpPr>
          <p:nvPr/>
        </p:nvSpPr>
        <p:spPr bwMode="auto">
          <a:xfrm rot="392806" flipV="1">
            <a:off x="1685925" y="3579813"/>
            <a:ext cx="1824038" cy="379412"/>
          </a:xfrm>
          <a:prstGeom prst="line">
            <a:avLst/>
          </a:prstGeom>
          <a:noFill/>
          <a:ln w="38100">
            <a:solidFill>
              <a:srgbClr val="0000FF"/>
            </a:solidFill>
            <a:prstDash val="dash"/>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5" name="Text Box 7"/>
          <p:cNvSpPr txBox="1">
            <a:spLocks noChangeArrowheads="1"/>
          </p:cNvSpPr>
          <p:nvPr/>
        </p:nvSpPr>
        <p:spPr bwMode="auto">
          <a:xfrm>
            <a:off x="3522663" y="2209800"/>
            <a:ext cx="3054350" cy="6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a:solidFill>
                  <a:schemeClr val="accent1"/>
                </a:solidFill>
              </a:rPr>
              <a:t>Alpha Particles</a:t>
            </a:r>
            <a:endParaRPr lang="en-US" sz="2800" b="0">
              <a:solidFill>
                <a:schemeClr val="accent1"/>
              </a:solidFill>
            </a:endParaRPr>
          </a:p>
          <a:p>
            <a:pPr eaLnBrk="1" hangingPunct="1"/>
            <a:r>
              <a:rPr lang="en-US" sz="1800" b="0">
                <a:solidFill>
                  <a:schemeClr val="accent1"/>
                </a:solidFill>
              </a:rPr>
              <a:t>Stopped by a sheet of paper</a:t>
            </a:r>
          </a:p>
        </p:txBody>
      </p:sp>
      <p:sp>
        <p:nvSpPr>
          <p:cNvPr id="99336" name="Text Box 8"/>
          <p:cNvSpPr txBox="1">
            <a:spLocks noChangeArrowheads="1"/>
          </p:cNvSpPr>
          <p:nvPr/>
        </p:nvSpPr>
        <p:spPr bwMode="auto">
          <a:xfrm>
            <a:off x="3522663" y="3505200"/>
            <a:ext cx="3778250" cy="122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a:solidFill>
                  <a:srgbClr val="0000FF"/>
                </a:solidFill>
              </a:rPr>
              <a:t>Beta Particles</a:t>
            </a:r>
            <a:endParaRPr lang="en-US" sz="2800" b="0">
              <a:solidFill>
                <a:srgbClr val="0000FF"/>
              </a:solidFill>
            </a:endParaRPr>
          </a:p>
          <a:p>
            <a:pPr eaLnBrk="1" hangingPunct="1"/>
            <a:r>
              <a:rPr lang="en-US" sz="1800" b="0">
                <a:solidFill>
                  <a:srgbClr val="0000FF"/>
                </a:solidFill>
              </a:rPr>
              <a:t>Stopped by a layer of clothing</a:t>
            </a:r>
          </a:p>
          <a:p>
            <a:pPr eaLnBrk="1" hangingPunct="1"/>
            <a:r>
              <a:rPr lang="en-US" sz="1800" b="0">
                <a:solidFill>
                  <a:srgbClr val="0000FF"/>
                </a:solidFill>
              </a:rPr>
              <a:t>or less than an inch of a substance </a:t>
            </a:r>
          </a:p>
          <a:p>
            <a:pPr eaLnBrk="1" hangingPunct="1"/>
            <a:r>
              <a:rPr lang="en-US" sz="1800" b="0">
                <a:solidFill>
                  <a:srgbClr val="0000FF"/>
                </a:solidFill>
              </a:rPr>
              <a:t>(e.g. plastic)</a:t>
            </a:r>
          </a:p>
        </p:txBody>
      </p:sp>
      <p:sp>
        <p:nvSpPr>
          <p:cNvPr id="99337" name="Text Box 9"/>
          <p:cNvSpPr txBox="1">
            <a:spLocks noChangeArrowheads="1"/>
          </p:cNvSpPr>
          <p:nvPr/>
        </p:nvSpPr>
        <p:spPr bwMode="auto">
          <a:xfrm>
            <a:off x="3581400" y="5029200"/>
            <a:ext cx="39560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a:solidFill>
                  <a:srgbClr val="009900"/>
                </a:solidFill>
              </a:rPr>
              <a:t>Gamma Rays</a:t>
            </a:r>
            <a:endParaRPr lang="en-US" sz="2800" b="0">
              <a:solidFill>
                <a:srgbClr val="009900"/>
              </a:solidFill>
            </a:endParaRPr>
          </a:p>
          <a:p>
            <a:pPr eaLnBrk="1" hangingPunct="1"/>
            <a:r>
              <a:rPr lang="en-US" sz="1800" b="0">
                <a:solidFill>
                  <a:srgbClr val="009900"/>
                </a:solidFill>
              </a:rPr>
              <a:t>Stopped by inches to feet of concrete</a:t>
            </a:r>
          </a:p>
          <a:p>
            <a:pPr eaLnBrk="1" hangingPunct="1"/>
            <a:r>
              <a:rPr lang="en-US" sz="1800" b="0">
                <a:solidFill>
                  <a:srgbClr val="009900"/>
                </a:solidFill>
              </a:rPr>
              <a:t>or less than an inch of lead</a:t>
            </a:r>
          </a:p>
        </p:txBody>
      </p:sp>
      <p:sp>
        <p:nvSpPr>
          <p:cNvPr id="99338" name="Text Box 10"/>
          <p:cNvSpPr txBox="1">
            <a:spLocks noChangeArrowheads="1"/>
          </p:cNvSpPr>
          <p:nvPr/>
        </p:nvSpPr>
        <p:spPr bwMode="auto">
          <a:xfrm>
            <a:off x="257175" y="2754313"/>
            <a:ext cx="11922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2000"/>
              <a:t>Radiation</a:t>
            </a:r>
          </a:p>
          <a:p>
            <a:pPr algn="ctr" eaLnBrk="1" hangingPunct="1"/>
            <a:r>
              <a:rPr lang="en-US" sz="2000"/>
              <a:t>Source</a:t>
            </a:r>
            <a:endParaRPr lang="en-US" sz="2800" b="0"/>
          </a:p>
        </p:txBody>
      </p:sp>
      <p:sp>
        <p:nvSpPr>
          <p:cNvPr id="99339" name="Line 11"/>
          <p:cNvSpPr>
            <a:spLocks noChangeShapeType="1"/>
          </p:cNvSpPr>
          <p:nvPr/>
        </p:nvSpPr>
        <p:spPr bwMode="auto">
          <a:xfrm>
            <a:off x="3352800" y="1981200"/>
            <a:ext cx="0" cy="1066800"/>
          </a:xfrm>
          <a:prstGeom prst="line">
            <a:avLst/>
          </a:prstGeom>
          <a:noFill/>
          <a:ln w="12700">
            <a:solidFill>
              <a:srgbClr val="FFFF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40" name="Rectangle 12"/>
          <p:cNvSpPr>
            <a:spLocks noChangeArrowheads="1"/>
          </p:cNvSpPr>
          <p:nvPr/>
        </p:nvSpPr>
        <p:spPr bwMode="auto">
          <a:xfrm>
            <a:off x="3284538" y="3352800"/>
            <a:ext cx="93662" cy="1219200"/>
          </a:xfrm>
          <a:prstGeom prst="rect">
            <a:avLst/>
          </a:prstGeom>
          <a:solidFill>
            <a:srgbClr val="FFFFFF"/>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41" name="Rectangle 13"/>
          <p:cNvSpPr>
            <a:spLocks noChangeArrowheads="1"/>
          </p:cNvSpPr>
          <p:nvPr/>
        </p:nvSpPr>
        <p:spPr bwMode="auto">
          <a:xfrm>
            <a:off x="3048000" y="4800600"/>
            <a:ext cx="541338" cy="1219200"/>
          </a:xfrm>
          <a:prstGeom prst="rect">
            <a:avLst/>
          </a:prstGeom>
          <a:solidFill>
            <a:srgbClr val="FFFFFF"/>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9342" name="Group 14"/>
          <p:cNvGrpSpPr>
            <a:grpSpLocks/>
          </p:cNvGrpSpPr>
          <p:nvPr/>
        </p:nvGrpSpPr>
        <p:grpSpPr bwMode="auto">
          <a:xfrm rot="39260929">
            <a:off x="2348706" y="3648870"/>
            <a:ext cx="631825" cy="2220912"/>
            <a:chOff x="3663" y="951"/>
            <a:chExt cx="295" cy="1057"/>
          </a:xfrm>
        </p:grpSpPr>
        <p:sp>
          <p:nvSpPr>
            <p:cNvPr id="99343" name="Freeform 15"/>
            <p:cNvSpPr>
              <a:spLocks/>
            </p:cNvSpPr>
            <p:nvPr/>
          </p:nvSpPr>
          <p:spPr bwMode="auto">
            <a:xfrm rot="5274868">
              <a:off x="3704" y="910"/>
              <a:ext cx="192" cy="273"/>
            </a:xfrm>
            <a:custGeom>
              <a:avLst/>
              <a:gdLst>
                <a:gd name="T0" fmla="*/ 0 w 192"/>
                <a:gd name="T1" fmla="*/ 96 h 192"/>
                <a:gd name="T2" fmla="*/ 48 w 192"/>
                <a:gd name="T3" fmla="*/ 0 h 192"/>
                <a:gd name="T4" fmla="*/ 96 w 192"/>
                <a:gd name="T5" fmla="*/ 96 h 192"/>
                <a:gd name="T6" fmla="*/ 144 w 192"/>
                <a:gd name="T7" fmla="*/ 192 h 192"/>
                <a:gd name="T8" fmla="*/ 192 w 192"/>
                <a:gd name="T9" fmla="*/ 96 h 192"/>
              </a:gdLst>
              <a:ahLst/>
              <a:cxnLst>
                <a:cxn ang="0">
                  <a:pos x="T0" y="T1"/>
                </a:cxn>
                <a:cxn ang="0">
                  <a:pos x="T2" y="T3"/>
                </a:cxn>
                <a:cxn ang="0">
                  <a:pos x="T4" y="T5"/>
                </a:cxn>
                <a:cxn ang="0">
                  <a:pos x="T6" y="T7"/>
                </a:cxn>
                <a:cxn ang="0">
                  <a:pos x="T8" y="T9"/>
                </a:cxn>
              </a:cxnLst>
              <a:rect l="0" t="0" r="r" b="b"/>
              <a:pathLst>
                <a:path w="192" h="192">
                  <a:moveTo>
                    <a:pt x="0" y="96"/>
                  </a:moveTo>
                  <a:cubicBezTo>
                    <a:pt x="16" y="48"/>
                    <a:pt x="32" y="0"/>
                    <a:pt x="48" y="0"/>
                  </a:cubicBezTo>
                  <a:cubicBezTo>
                    <a:pt x="64" y="0"/>
                    <a:pt x="80" y="64"/>
                    <a:pt x="96" y="96"/>
                  </a:cubicBezTo>
                  <a:cubicBezTo>
                    <a:pt x="112" y="128"/>
                    <a:pt x="128" y="192"/>
                    <a:pt x="144" y="192"/>
                  </a:cubicBezTo>
                  <a:cubicBezTo>
                    <a:pt x="160" y="192"/>
                    <a:pt x="176" y="144"/>
                    <a:pt x="192" y="96"/>
                  </a:cubicBezTo>
                </a:path>
              </a:pathLst>
            </a:custGeom>
            <a:noFill/>
            <a:ln w="28575" cap="flat" cmpd="sng">
              <a:solidFill>
                <a:srgbClr val="008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44" name="Freeform 16"/>
            <p:cNvSpPr>
              <a:spLocks/>
            </p:cNvSpPr>
            <p:nvPr/>
          </p:nvSpPr>
          <p:spPr bwMode="auto">
            <a:xfrm rot="5274868">
              <a:off x="3726" y="1486"/>
              <a:ext cx="192" cy="273"/>
            </a:xfrm>
            <a:custGeom>
              <a:avLst/>
              <a:gdLst>
                <a:gd name="T0" fmla="*/ 0 w 192"/>
                <a:gd name="T1" fmla="*/ 96 h 192"/>
                <a:gd name="T2" fmla="*/ 48 w 192"/>
                <a:gd name="T3" fmla="*/ 0 h 192"/>
                <a:gd name="T4" fmla="*/ 96 w 192"/>
                <a:gd name="T5" fmla="*/ 96 h 192"/>
                <a:gd name="T6" fmla="*/ 144 w 192"/>
                <a:gd name="T7" fmla="*/ 192 h 192"/>
                <a:gd name="T8" fmla="*/ 192 w 192"/>
                <a:gd name="T9" fmla="*/ 96 h 192"/>
              </a:gdLst>
              <a:ahLst/>
              <a:cxnLst>
                <a:cxn ang="0">
                  <a:pos x="T0" y="T1"/>
                </a:cxn>
                <a:cxn ang="0">
                  <a:pos x="T2" y="T3"/>
                </a:cxn>
                <a:cxn ang="0">
                  <a:pos x="T4" y="T5"/>
                </a:cxn>
                <a:cxn ang="0">
                  <a:pos x="T6" y="T7"/>
                </a:cxn>
                <a:cxn ang="0">
                  <a:pos x="T8" y="T9"/>
                </a:cxn>
              </a:cxnLst>
              <a:rect l="0" t="0" r="r" b="b"/>
              <a:pathLst>
                <a:path w="192" h="192">
                  <a:moveTo>
                    <a:pt x="0" y="96"/>
                  </a:moveTo>
                  <a:cubicBezTo>
                    <a:pt x="16" y="48"/>
                    <a:pt x="32" y="0"/>
                    <a:pt x="48" y="0"/>
                  </a:cubicBezTo>
                  <a:cubicBezTo>
                    <a:pt x="64" y="0"/>
                    <a:pt x="80" y="64"/>
                    <a:pt x="96" y="96"/>
                  </a:cubicBezTo>
                  <a:cubicBezTo>
                    <a:pt x="112" y="128"/>
                    <a:pt x="128" y="192"/>
                    <a:pt x="144" y="192"/>
                  </a:cubicBezTo>
                  <a:cubicBezTo>
                    <a:pt x="160" y="192"/>
                    <a:pt x="176" y="144"/>
                    <a:pt x="192" y="96"/>
                  </a:cubicBezTo>
                </a:path>
              </a:pathLst>
            </a:custGeom>
            <a:noFill/>
            <a:ln w="28575" cap="flat" cmpd="sng">
              <a:solidFill>
                <a:srgbClr val="008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45" name="Freeform 17"/>
            <p:cNvSpPr>
              <a:spLocks/>
            </p:cNvSpPr>
            <p:nvPr/>
          </p:nvSpPr>
          <p:spPr bwMode="auto">
            <a:xfrm rot="5274868">
              <a:off x="3718" y="1294"/>
              <a:ext cx="192" cy="273"/>
            </a:xfrm>
            <a:custGeom>
              <a:avLst/>
              <a:gdLst>
                <a:gd name="T0" fmla="*/ 0 w 192"/>
                <a:gd name="T1" fmla="*/ 96 h 192"/>
                <a:gd name="T2" fmla="*/ 48 w 192"/>
                <a:gd name="T3" fmla="*/ 0 h 192"/>
                <a:gd name="T4" fmla="*/ 96 w 192"/>
                <a:gd name="T5" fmla="*/ 96 h 192"/>
                <a:gd name="T6" fmla="*/ 144 w 192"/>
                <a:gd name="T7" fmla="*/ 192 h 192"/>
                <a:gd name="T8" fmla="*/ 192 w 192"/>
                <a:gd name="T9" fmla="*/ 96 h 192"/>
              </a:gdLst>
              <a:ahLst/>
              <a:cxnLst>
                <a:cxn ang="0">
                  <a:pos x="T0" y="T1"/>
                </a:cxn>
                <a:cxn ang="0">
                  <a:pos x="T2" y="T3"/>
                </a:cxn>
                <a:cxn ang="0">
                  <a:pos x="T4" y="T5"/>
                </a:cxn>
                <a:cxn ang="0">
                  <a:pos x="T6" y="T7"/>
                </a:cxn>
                <a:cxn ang="0">
                  <a:pos x="T8" y="T9"/>
                </a:cxn>
              </a:cxnLst>
              <a:rect l="0" t="0" r="r" b="b"/>
              <a:pathLst>
                <a:path w="192" h="192">
                  <a:moveTo>
                    <a:pt x="0" y="96"/>
                  </a:moveTo>
                  <a:cubicBezTo>
                    <a:pt x="16" y="48"/>
                    <a:pt x="32" y="0"/>
                    <a:pt x="48" y="0"/>
                  </a:cubicBezTo>
                  <a:cubicBezTo>
                    <a:pt x="64" y="0"/>
                    <a:pt x="80" y="64"/>
                    <a:pt x="96" y="96"/>
                  </a:cubicBezTo>
                  <a:cubicBezTo>
                    <a:pt x="112" y="128"/>
                    <a:pt x="128" y="192"/>
                    <a:pt x="144" y="192"/>
                  </a:cubicBezTo>
                  <a:cubicBezTo>
                    <a:pt x="160" y="192"/>
                    <a:pt x="176" y="144"/>
                    <a:pt x="192" y="96"/>
                  </a:cubicBezTo>
                </a:path>
              </a:pathLst>
            </a:custGeom>
            <a:noFill/>
            <a:ln w="28575" cap="flat" cmpd="sng">
              <a:solidFill>
                <a:srgbClr val="008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46" name="Freeform 18"/>
            <p:cNvSpPr>
              <a:spLocks/>
            </p:cNvSpPr>
            <p:nvPr/>
          </p:nvSpPr>
          <p:spPr bwMode="auto">
            <a:xfrm rot="5274868">
              <a:off x="3710" y="1102"/>
              <a:ext cx="193" cy="273"/>
            </a:xfrm>
            <a:custGeom>
              <a:avLst/>
              <a:gdLst>
                <a:gd name="T0" fmla="*/ 0 w 192"/>
                <a:gd name="T1" fmla="*/ 96 h 192"/>
                <a:gd name="T2" fmla="*/ 48 w 192"/>
                <a:gd name="T3" fmla="*/ 0 h 192"/>
                <a:gd name="T4" fmla="*/ 96 w 192"/>
                <a:gd name="T5" fmla="*/ 96 h 192"/>
                <a:gd name="T6" fmla="*/ 144 w 192"/>
                <a:gd name="T7" fmla="*/ 192 h 192"/>
                <a:gd name="T8" fmla="*/ 192 w 192"/>
                <a:gd name="T9" fmla="*/ 96 h 192"/>
              </a:gdLst>
              <a:ahLst/>
              <a:cxnLst>
                <a:cxn ang="0">
                  <a:pos x="T0" y="T1"/>
                </a:cxn>
                <a:cxn ang="0">
                  <a:pos x="T2" y="T3"/>
                </a:cxn>
                <a:cxn ang="0">
                  <a:pos x="T4" y="T5"/>
                </a:cxn>
                <a:cxn ang="0">
                  <a:pos x="T6" y="T7"/>
                </a:cxn>
                <a:cxn ang="0">
                  <a:pos x="T8" y="T9"/>
                </a:cxn>
              </a:cxnLst>
              <a:rect l="0" t="0" r="r" b="b"/>
              <a:pathLst>
                <a:path w="192" h="192">
                  <a:moveTo>
                    <a:pt x="0" y="96"/>
                  </a:moveTo>
                  <a:cubicBezTo>
                    <a:pt x="16" y="48"/>
                    <a:pt x="32" y="0"/>
                    <a:pt x="48" y="0"/>
                  </a:cubicBezTo>
                  <a:cubicBezTo>
                    <a:pt x="64" y="0"/>
                    <a:pt x="80" y="64"/>
                    <a:pt x="96" y="96"/>
                  </a:cubicBezTo>
                  <a:cubicBezTo>
                    <a:pt x="112" y="128"/>
                    <a:pt x="128" y="192"/>
                    <a:pt x="144" y="192"/>
                  </a:cubicBezTo>
                  <a:cubicBezTo>
                    <a:pt x="160" y="192"/>
                    <a:pt x="176" y="144"/>
                    <a:pt x="192" y="96"/>
                  </a:cubicBezTo>
                </a:path>
              </a:pathLst>
            </a:custGeom>
            <a:noFill/>
            <a:ln w="28575" cap="flat" cmpd="sng">
              <a:solidFill>
                <a:srgbClr val="008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47" name="Line 19"/>
            <p:cNvSpPr>
              <a:spLocks noChangeShapeType="1"/>
            </p:cNvSpPr>
            <p:nvPr/>
          </p:nvSpPr>
          <p:spPr bwMode="auto">
            <a:xfrm rot="5274868">
              <a:off x="3685" y="1864"/>
              <a:ext cx="289" cy="0"/>
            </a:xfrm>
            <a:prstGeom prst="line">
              <a:avLst/>
            </a:prstGeom>
            <a:noFill/>
            <a:ln w="28575">
              <a:solidFill>
                <a:srgbClr val="008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9348" name="Group 20"/>
          <p:cNvGrpSpPr>
            <a:grpSpLocks/>
          </p:cNvGrpSpPr>
          <p:nvPr/>
        </p:nvGrpSpPr>
        <p:grpSpPr bwMode="auto">
          <a:xfrm>
            <a:off x="6469063" y="4876800"/>
            <a:ext cx="1084262" cy="436563"/>
            <a:chOff x="5183" y="3076"/>
            <a:chExt cx="769" cy="275"/>
          </a:xfrm>
        </p:grpSpPr>
        <p:sp>
          <p:nvSpPr>
            <p:cNvPr id="99349" name="Freeform 21"/>
            <p:cNvSpPr>
              <a:spLocks/>
            </p:cNvSpPr>
            <p:nvPr/>
          </p:nvSpPr>
          <p:spPr bwMode="auto">
            <a:xfrm rot="11833">
              <a:off x="5183" y="3076"/>
              <a:ext cx="192" cy="273"/>
            </a:xfrm>
            <a:custGeom>
              <a:avLst/>
              <a:gdLst>
                <a:gd name="T0" fmla="*/ 0 w 192"/>
                <a:gd name="T1" fmla="*/ 96 h 192"/>
                <a:gd name="T2" fmla="*/ 48 w 192"/>
                <a:gd name="T3" fmla="*/ 0 h 192"/>
                <a:gd name="T4" fmla="*/ 96 w 192"/>
                <a:gd name="T5" fmla="*/ 96 h 192"/>
                <a:gd name="T6" fmla="*/ 144 w 192"/>
                <a:gd name="T7" fmla="*/ 192 h 192"/>
                <a:gd name="T8" fmla="*/ 192 w 192"/>
                <a:gd name="T9" fmla="*/ 96 h 192"/>
              </a:gdLst>
              <a:ahLst/>
              <a:cxnLst>
                <a:cxn ang="0">
                  <a:pos x="T0" y="T1"/>
                </a:cxn>
                <a:cxn ang="0">
                  <a:pos x="T2" y="T3"/>
                </a:cxn>
                <a:cxn ang="0">
                  <a:pos x="T4" y="T5"/>
                </a:cxn>
                <a:cxn ang="0">
                  <a:pos x="T6" y="T7"/>
                </a:cxn>
                <a:cxn ang="0">
                  <a:pos x="T8" y="T9"/>
                </a:cxn>
              </a:cxnLst>
              <a:rect l="0" t="0" r="r" b="b"/>
              <a:pathLst>
                <a:path w="192" h="192">
                  <a:moveTo>
                    <a:pt x="0" y="96"/>
                  </a:moveTo>
                  <a:cubicBezTo>
                    <a:pt x="16" y="48"/>
                    <a:pt x="32" y="0"/>
                    <a:pt x="48" y="0"/>
                  </a:cubicBezTo>
                  <a:cubicBezTo>
                    <a:pt x="64" y="0"/>
                    <a:pt x="80" y="64"/>
                    <a:pt x="96" y="96"/>
                  </a:cubicBezTo>
                  <a:cubicBezTo>
                    <a:pt x="112" y="128"/>
                    <a:pt x="128" y="192"/>
                    <a:pt x="144" y="192"/>
                  </a:cubicBezTo>
                  <a:cubicBezTo>
                    <a:pt x="160" y="192"/>
                    <a:pt x="176" y="144"/>
                    <a:pt x="192" y="96"/>
                  </a:cubicBezTo>
                </a:path>
              </a:pathLst>
            </a:custGeom>
            <a:noFill/>
            <a:ln w="28575" cap="flat" cmpd="sng">
              <a:solidFill>
                <a:srgbClr val="008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50" name="Freeform 22"/>
            <p:cNvSpPr>
              <a:spLocks/>
            </p:cNvSpPr>
            <p:nvPr/>
          </p:nvSpPr>
          <p:spPr bwMode="auto">
            <a:xfrm rot="11833">
              <a:off x="5760" y="3077"/>
              <a:ext cx="192" cy="273"/>
            </a:xfrm>
            <a:custGeom>
              <a:avLst/>
              <a:gdLst>
                <a:gd name="T0" fmla="*/ 0 w 192"/>
                <a:gd name="T1" fmla="*/ 96 h 192"/>
                <a:gd name="T2" fmla="*/ 48 w 192"/>
                <a:gd name="T3" fmla="*/ 0 h 192"/>
                <a:gd name="T4" fmla="*/ 96 w 192"/>
                <a:gd name="T5" fmla="*/ 96 h 192"/>
                <a:gd name="T6" fmla="*/ 144 w 192"/>
                <a:gd name="T7" fmla="*/ 192 h 192"/>
                <a:gd name="T8" fmla="*/ 192 w 192"/>
                <a:gd name="T9" fmla="*/ 96 h 192"/>
              </a:gdLst>
              <a:ahLst/>
              <a:cxnLst>
                <a:cxn ang="0">
                  <a:pos x="T0" y="T1"/>
                </a:cxn>
                <a:cxn ang="0">
                  <a:pos x="T2" y="T3"/>
                </a:cxn>
                <a:cxn ang="0">
                  <a:pos x="T4" y="T5"/>
                </a:cxn>
                <a:cxn ang="0">
                  <a:pos x="T6" y="T7"/>
                </a:cxn>
                <a:cxn ang="0">
                  <a:pos x="T8" y="T9"/>
                </a:cxn>
              </a:cxnLst>
              <a:rect l="0" t="0" r="r" b="b"/>
              <a:pathLst>
                <a:path w="192" h="192">
                  <a:moveTo>
                    <a:pt x="0" y="96"/>
                  </a:moveTo>
                  <a:cubicBezTo>
                    <a:pt x="16" y="48"/>
                    <a:pt x="32" y="0"/>
                    <a:pt x="48" y="0"/>
                  </a:cubicBezTo>
                  <a:cubicBezTo>
                    <a:pt x="64" y="0"/>
                    <a:pt x="80" y="64"/>
                    <a:pt x="96" y="96"/>
                  </a:cubicBezTo>
                  <a:cubicBezTo>
                    <a:pt x="112" y="128"/>
                    <a:pt x="128" y="192"/>
                    <a:pt x="144" y="192"/>
                  </a:cubicBezTo>
                  <a:cubicBezTo>
                    <a:pt x="160" y="192"/>
                    <a:pt x="176" y="144"/>
                    <a:pt x="192" y="96"/>
                  </a:cubicBezTo>
                </a:path>
              </a:pathLst>
            </a:custGeom>
            <a:noFill/>
            <a:ln w="28575" cap="flat" cmpd="sng">
              <a:solidFill>
                <a:srgbClr val="008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51" name="Freeform 23"/>
            <p:cNvSpPr>
              <a:spLocks/>
            </p:cNvSpPr>
            <p:nvPr/>
          </p:nvSpPr>
          <p:spPr bwMode="auto">
            <a:xfrm rot="11833">
              <a:off x="5568" y="3078"/>
              <a:ext cx="192" cy="273"/>
            </a:xfrm>
            <a:custGeom>
              <a:avLst/>
              <a:gdLst>
                <a:gd name="T0" fmla="*/ 0 w 192"/>
                <a:gd name="T1" fmla="*/ 96 h 192"/>
                <a:gd name="T2" fmla="*/ 48 w 192"/>
                <a:gd name="T3" fmla="*/ 0 h 192"/>
                <a:gd name="T4" fmla="*/ 96 w 192"/>
                <a:gd name="T5" fmla="*/ 96 h 192"/>
                <a:gd name="T6" fmla="*/ 144 w 192"/>
                <a:gd name="T7" fmla="*/ 192 h 192"/>
                <a:gd name="T8" fmla="*/ 192 w 192"/>
                <a:gd name="T9" fmla="*/ 96 h 192"/>
              </a:gdLst>
              <a:ahLst/>
              <a:cxnLst>
                <a:cxn ang="0">
                  <a:pos x="T0" y="T1"/>
                </a:cxn>
                <a:cxn ang="0">
                  <a:pos x="T2" y="T3"/>
                </a:cxn>
                <a:cxn ang="0">
                  <a:pos x="T4" y="T5"/>
                </a:cxn>
                <a:cxn ang="0">
                  <a:pos x="T6" y="T7"/>
                </a:cxn>
                <a:cxn ang="0">
                  <a:pos x="T8" y="T9"/>
                </a:cxn>
              </a:cxnLst>
              <a:rect l="0" t="0" r="r" b="b"/>
              <a:pathLst>
                <a:path w="192" h="192">
                  <a:moveTo>
                    <a:pt x="0" y="96"/>
                  </a:moveTo>
                  <a:cubicBezTo>
                    <a:pt x="16" y="48"/>
                    <a:pt x="32" y="0"/>
                    <a:pt x="48" y="0"/>
                  </a:cubicBezTo>
                  <a:cubicBezTo>
                    <a:pt x="64" y="0"/>
                    <a:pt x="80" y="64"/>
                    <a:pt x="96" y="96"/>
                  </a:cubicBezTo>
                  <a:cubicBezTo>
                    <a:pt x="112" y="128"/>
                    <a:pt x="128" y="192"/>
                    <a:pt x="144" y="192"/>
                  </a:cubicBezTo>
                  <a:cubicBezTo>
                    <a:pt x="160" y="192"/>
                    <a:pt x="176" y="144"/>
                    <a:pt x="192" y="96"/>
                  </a:cubicBezTo>
                </a:path>
              </a:pathLst>
            </a:custGeom>
            <a:noFill/>
            <a:ln w="28575" cap="flat" cmpd="sng">
              <a:solidFill>
                <a:srgbClr val="008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52" name="Freeform 24"/>
            <p:cNvSpPr>
              <a:spLocks/>
            </p:cNvSpPr>
            <p:nvPr/>
          </p:nvSpPr>
          <p:spPr bwMode="auto">
            <a:xfrm rot="11833">
              <a:off x="5375" y="3077"/>
              <a:ext cx="193" cy="273"/>
            </a:xfrm>
            <a:custGeom>
              <a:avLst/>
              <a:gdLst>
                <a:gd name="T0" fmla="*/ 0 w 192"/>
                <a:gd name="T1" fmla="*/ 96 h 192"/>
                <a:gd name="T2" fmla="*/ 48 w 192"/>
                <a:gd name="T3" fmla="*/ 0 h 192"/>
                <a:gd name="T4" fmla="*/ 96 w 192"/>
                <a:gd name="T5" fmla="*/ 96 h 192"/>
                <a:gd name="T6" fmla="*/ 144 w 192"/>
                <a:gd name="T7" fmla="*/ 192 h 192"/>
                <a:gd name="T8" fmla="*/ 192 w 192"/>
                <a:gd name="T9" fmla="*/ 96 h 192"/>
              </a:gdLst>
              <a:ahLst/>
              <a:cxnLst>
                <a:cxn ang="0">
                  <a:pos x="T0" y="T1"/>
                </a:cxn>
                <a:cxn ang="0">
                  <a:pos x="T2" y="T3"/>
                </a:cxn>
                <a:cxn ang="0">
                  <a:pos x="T4" y="T5"/>
                </a:cxn>
                <a:cxn ang="0">
                  <a:pos x="T6" y="T7"/>
                </a:cxn>
                <a:cxn ang="0">
                  <a:pos x="T8" y="T9"/>
                </a:cxn>
              </a:cxnLst>
              <a:rect l="0" t="0" r="r" b="b"/>
              <a:pathLst>
                <a:path w="192" h="192">
                  <a:moveTo>
                    <a:pt x="0" y="96"/>
                  </a:moveTo>
                  <a:cubicBezTo>
                    <a:pt x="16" y="48"/>
                    <a:pt x="32" y="0"/>
                    <a:pt x="48" y="0"/>
                  </a:cubicBezTo>
                  <a:cubicBezTo>
                    <a:pt x="64" y="0"/>
                    <a:pt x="80" y="64"/>
                    <a:pt x="96" y="96"/>
                  </a:cubicBezTo>
                  <a:cubicBezTo>
                    <a:pt x="112" y="128"/>
                    <a:pt x="128" y="192"/>
                    <a:pt x="144" y="192"/>
                  </a:cubicBezTo>
                  <a:cubicBezTo>
                    <a:pt x="160" y="192"/>
                    <a:pt x="176" y="144"/>
                    <a:pt x="192" y="96"/>
                  </a:cubicBezTo>
                </a:path>
              </a:pathLst>
            </a:custGeom>
            <a:noFill/>
            <a:ln w="28575" cap="flat" cmpd="sng">
              <a:solidFill>
                <a:srgbClr val="008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9353" name="Line 25"/>
          <p:cNvSpPr>
            <a:spLocks noChangeShapeType="1"/>
          </p:cNvSpPr>
          <p:nvPr/>
        </p:nvSpPr>
        <p:spPr bwMode="auto">
          <a:xfrm rot="11833">
            <a:off x="7551738" y="5103813"/>
            <a:ext cx="136525" cy="0"/>
          </a:xfrm>
          <a:prstGeom prst="line">
            <a:avLst/>
          </a:prstGeom>
          <a:noFill/>
          <a:ln w="28575">
            <a:solidFill>
              <a:srgbClr val="008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54" name="Line 26"/>
          <p:cNvSpPr>
            <a:spLocks noChangeShapeType="1"/>
          </p:cNvSpPr>
          <p:nvPr/>
        </p:nvSpPr>
        <p:spPr bwMode="auto">
          <a:xfrm rot="392806" flipV="1">
            <a:off x="5416550" y="3595688"/>
            <a:ext cx="1587500" cy="201612"/>
          </a:xfrm>
          <a:prstGeom prst="line">
            <a:avLst/>
          </a:prstGeom>
          <a:noFill/>
          <a:ln w="38100">
            <a:solidFill>
              <a:srgbClr val="0000FF"/>
            </a:solidFill>
            <a:prstDash val="dash"/>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55" name="Line 27"/>
          <p:cNvSpPr>
            <a:spLocks noChangeShapeType="1"/>
          </p:cNvSpPr>
          <p:nvPr/>
        </p:nvSpPr>
        <p:spPr bwMode="auto">
          <a:xfrm rot="1515273" flipV="1">
            <a:off x="5638800" y="1962150"/>
            <a:ext cx="1812925" cy="860425"/>
          </a:xfrm>
          <a:prstGeom prst="line">
            <a:avLst/>
          </a:prstGeom>
          <a:noFill/>
          <a:ln w="12700">
            <a:solidFill>
              <a:srgbClr val="FF0000"/>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9356" name="Group 28"/>
          <p:cNvGrpSpPr>
            <a:grpSpLocks/>
          </p:cNvGrpSpPr>
          <p:nvPr/>
        </p:nvGrpSpPr>
        <p:grpSpPr bwMode="auto">
          <a:xfrm>
            <a:off x="5384800" y="4876800"/>
            <a:ext cx="1085850" cy="436563"/>
            <a:chOff x="5183" y="3076"/>
            <a:chExt cx="769" cy="275"/>
          </a:xfrm>
        </p:grpSpPr>
        <p:sp>
          <p:nvSpPr>
            <p:cNvPr id="99357" name="Freeform 29"/>
            <p:cNvSpPr>
              <a:spLocks/>
            </p:cNvSpPr>
            <p:nvPr/>
          </p:nvSpPr>
          <p:spPr bwMode="auto">
            <a:xfrm rot="11833">
              <a:off x="5183" y="3076"/>
              <a:ext cx="192" cy="273"/>
            </a:xfrm>
            <a:custGeom>
              <a:avLst/>
              <a:gdLst>
                <a:gd name="T0" fmla="*/ 0 w 192"/>
                <a:gd name="T1" fmla="*/ 96 h 192"/>
                <a:gd name="T2" fmla="*/ 48 w 192"/>
                <a:gd name="T3" fmla="*/ 0 h 192"/>
                <a:gd name="T4" fmla="*/ 96 w 192"/>
                <a:gd name="T5" fmla="*/ 96 h 192"/>
                <a:gd name="T6" fmla="*/ 144 w 192"/>
                <a:gd name="T7" fmla="*/ 192 h 192"/>
                <a:gd name="T8" fmla="*/ 192 w 192"/>
                <a:gd name="T9" fmla="*/ 96 h 192"/>
              </a:gdLst>
              <a:ahLst/>
              <a:cxnLst>
                <a:cxn ang="0">
                  <a:pos x="T0" y="T1"/>
                </a:cxn>
                <a:cxn ang="0">
                  <a:pos x="T2" y="T3"/>
                </a:cxn>
                <a:cxn ang="0">
                  <a:pos x="T4" y="T5"/>
                </a:cxn>
                <a:cxn ang="0">
                  <a:pos x="T6" y="T7"/>
                </a:cxn>
                <a:cxn ang="0">
                  <a:pos x="T8" y="T9"/>
                </a:cxn>
              </a:cxnLst>
              <a:rect l="0" t="0" r="r" b="b"/>
              <a:pathLst>
                <a:path w="192" h="192">
                  <a:moveTo>
                    <a:pt x="0" y="96"/>
                  </a:moveTo>
                  <a:cubicBezTo>
                    <a:pt x="16" y="48"/>
                    <a:pt x="32" y="0"/>
                    <a:pt x="48" y="0"/>
                  </a:cubicBezTo>
                  <a:cubicBezTo>
                    <a:pt x="64" y="0"/>
                    <a:pt x="80" y="64"/>
                    <a:pt x="96" y="96"/>
                  </a:cubicBezTo>
                  <a:cubicBezTo>
                    <a:pt x="112" y="128"/>
                    <a:pt x="128" y="192"/>
                    <a:pt x="144" y="192"/>
                  </a:cubicBezTo>
                  <a:cubicBezTo>
                    <a:pt x="160" y="192"/>
                    <a:pt x="176" y="144"/>
                    <a:pt x="192" y="96"/>
                  </a:cubicBezTo>
                </a:path>
              </a:pathLst>
            </a:custGeom>
            <a:noFill/>
            <a:ln w="28575" cap="flat" cmpd="sng">
              <a:solidFill>
                <a:srgbClr val="008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58" name="Freeform 30"/>
            <p:cNvSpPr>
              <a:spLocks/>
            </p:cNvSpPr>
            <p:nvPr/>
          </p:nvSpPr>
          <p:spPr bwMode="auto">
            <a:xfrm rot="11833">
              <a:off x="5760" y="3077"/>
              <a:ext cx="192" cy="273"/>
            </a:xfrm>
            <a:custGeom>
              <a:avLst/>
              <a:gdLst>
                <a:gd name="T0" fmla="*/ 0 w 192"/>
                <a:gd name="T1" fmla="*/ 96 h 192"/>
                <a:gd name="T2" fmla="*/ 48 w 192"/>
                <a:gd name="T3" fmla="*/ 0 h 192"/>
                <a:gd name="T4" fmla="*/ 96 w 192"/>
                <a:gd name="T5" fmla="*/ 96 h 192"/>
                <a:gd name="T6" fmla="*/ 144 w 192"/>
                <a:gd name="T7" fmla="*/ 192 h 192"/>
                <a:gd name="T8" fmla="*/ 192 w 192"/>
                <a:gd name="T9" fmla="*/ 96 h 192"/>
              </a:gdLst>
              <a:ahLst/>
              <a:cxnLst>
                <a:cxn ang="0">
                  <a:pos x="T0" y="T1"/>
                </a:cxn>
                <a:cxn ang="0">
                  <a:pos x="T2" y="T3"/>
                </a:cxn>
                <a:cxn ang="0">
                  <a:pos x="T4" y="T5"/>
                </a:cxn>
                <a:cxn ang="0">
                  <a:pos x="T6" y="T7"/>
                </a:cxn>
                <a:cxn ang="0">
                  <a:pos x="T8" y="T9"/>
                </a:cxn>
              </a:cxnLst>
              <a:rect l="0" t="0" r="r" b="b"/>
              <a:pathLst>
                <a:path w="192" h="192">
                  <a:moveTo>
                    <a:pt x="0" y="96"/>
                  </a:moveTo>
                  <a:cubicBezTo>
                    <a:pt x="16" y="48"/>
                    <a:pt x="32" y="0"/>
                    <a:pt x="48" y="0"/>
                  </a:cubicBezTo>
                  <a:cubicBezTo>
                    <a:pt x="64" y="0"/>
                    <a:pt x="80" y="64"/>
                    <a:pt x="96" y="96"/>
                  </a:cubicBezTo>
                  <a:cubicBezTo>
                    <a:pt x="112" y="128"/>
                    <a:pt x="128" y="192"/>
                    <a:pt x="144" y="192"/>
                  </a:cubicBezTo>
                  <a:cubicBezTo>
                    <a:pt x="160" y="192"/>
                    <a:pt x="176" y="144"/>
                    <a:pt x="192" y="96"/>
                  </a:cubicBezTo>
                </a:path>
              </a:pathLst>
            </a:custGeom>
            <a:noFill/>
            <a:ln w="28575" cap="flat" cmpd="sng">
              <a:solidFill>
                <a:srgbClr val="008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59" name="Freeform 31"/>
            <p:cNvSpPr>
              <a:spLocks/>
            </p:cNvSpPr>
            <p:nvPr/>
          </p:nvSpPr>
          <p:spPr bwMode="auto">
            <a:xfrm rot="11833">
              <a:off x="5568" y="3078"/>
              <a:ext cx="192" cy="273"/>
            </a:xfrm>
            <a:custGeom>
              <a:avLst/>
              <a:gdLst>
                <a:gd name="T0" fmla="*/ 0 w 192"/>
                <a:gd name="T1" fmla="*/ 96 h 192"/>
                <a:gd name="T2" fmla="*/ 48 w 192"/>
                <a:gd name="T3" fmla="*/ 0 h 192"/>
                <a:gd name="T4" fmla="*/ 96 w 192"/>
                <a:gd name="T5" fmla="*/ 96 h 192"/>
                <a:gd name="T6" fmla="*/ 144 w 192"/>
                <a:gd name="T7" fmla="*/ 192 h 192"/>
                <a:gd name="T8" fmla="*/ 192 w 192"/>
                <a:gd name="T9" fmla="*/ 96 h 192"/>
              </a:gdLst>
              <a:ahLst/>
              <a:cxnLst>
                <a:cxn ang="0">
                  <a:pos x="T0" y="T1"/>
                </a:cxn>
                <a:cxn ang="0">
                  <a:pos x="T2" y="T3"/>
                </a:cxn>
                <a:cxn ang="0">
                  <a:pos x="T4" y="T5"/>
                </a:cxn>
                <a:cxn ang="0">
                  <a:pos x="T6" y="T7"/>
                </a:cxn>
                <a:cxn ang="0">
                  <a:pos x="T8" y="T9"/>
                </a:cxn>
              </a:cxnLst>
              <a:rect l="0" t="0" r="r" b="b"/>
              <a:pathLst>
                <a:path w="192" h="192">
                  <a:moveTo>
                    <a:pt x="0" y="96"/>
                  </a:moveTo>
                  <a:cubicBezTo>
                    <a:pt x="16" y="48"/>
                    <a:pt x="32" y="0"/>
                    <a:pt x="48" y="0"/>
                  </a:cubicBezTo>
                  <a:cubicBezTo>
                    <a:pt x="64" y="0"/>
                    <a:pt x="80" y="64"/>
                    <a:pt x="96" y="96"/>
                  </a:cubicBezTo>
                  <a:cubicBezTo>
                    <a:pt x="112" y="128"/>
                    <a:pt x="128" y="192"/>
                    <a:pt x="144" y="192"/>
                  </a:cubicBezTo>
                  <a:cubicBezTo>
                    <a:pt x="160" y="192"/>
                    <a:pt x="176" y="144"/>
                    <a:pt x="192" y="96"/>
                  </a:cubicBezTo>
                </a:path>
              </a:pathLst>
            </a:custGeom>
            <a:noFill/>
            <a:ln w="28575" cap="flat" cmpd="sng">
              <a:solidFill>
                <a:srgbClr val="008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60" name="Freeform 32"/>
            <p:cNvSpPr>
              <a:spLocks/>
            </p:cNvSpPr>
            <p:nvPr/>
          </p:nvSpPr>
          <p:spPr bwMode="auto">
            <a:xfrm rot="11833">
              <a:off x="5375" y="3077"/>
              <a:ext cx="193" cy="273"/>
            </a:xfrm>
            <a:custGeom>
              <a:avLst/>
              <a:gdLst>
                <a:gd name="T0" fmla="*/ 0 w 192"/>
                <a:gd name="T1" fmla="*/ 96 h 192"/>
                <a:gd name="T2" fmla="*/ 48 w 192"/>
                <a:gd name="T3" fmla="*/ 0 h 192"/>
                <a:gd name="T4" fmla="*/ 96 w 192"/>
                <a:gd name="T5" fmla="*/ 96 h 192"/>
                <a:gd name="T6" fmla="*/ 144 w 192"/>
                <a:gd name="T7" fmla="*/ 192 h 192"/>
                <a:gd name="T8" fmla="*/ 192 w 192"/>
                <a:gd name="T9" fmla="*/ 96 h 192"/>
              </a:gdLst>
              <a:ahLst/>
              <a:cxnLst>
                <a:cxn ang="0">
                  <a:pos x="T0" y="T1"/>
                </a:cxn>
                <a:cxn ang="0">
                  <a:pos x="T2" y="T3"/>
                </a:cxn>
                <a:cxn ang="0">
                  <a:pos x="T4" y="T5"/>
                </a:cxn>
                <a:cxn ang="0">
                  <a:pos x="T6" y="T7"/>
                </a:cxn>
                <a:cxn ang="0">
                  <a:pos x="T8" y="T9"/>
                </a:cxn>
              </a:cxnLst>
              <a:rect l="0" t="0" r="r" b="b"/>
              <a:pathLst>
                <a:path w="192" h="192">
                  <a:moveTo>
                    <a:pt x="0" y="96"/>
                  </a:moveTo>
                  <a:cubicBezTo>
                    <a:pt x="16" y="48"/>
                    <a:pt x="32" y="0"/>
                    <a:pt x="48" y="0"/>
                  </a:cubicBezTo>
                  <a:cubicBezTo>
                    <a:pt x="64" y="0"/>
                    <a:pt x="80" y="64"/>
                    <a:pt x="96" y="96"/>
                  </a:cubicBezTo>
                  <a:cubicBezTo>
                    <a:pt x="112" y="128"/>
                    <a:pt x="128" y="192"/>
                    <a:pt x="144" y="192"/>
                  </a:cubicBezTo>
                  <a:cubicBezTo>
                    <a:pt x="160" y="192"/>
                    <a:pt x="176" y="144"/>
                    <a:pt x="192" y="96"/>
                  </a:cubicBezTo>
                </a:path>
              </a:pathLst>
            </a:custGeom>
            <a:noFill/>
            <a:ln w="28575" cap="flat" cmpd="sng">
              <a:solidFill>
                <a:srgbClr val="008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668612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4_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15008" y="1412776"/>
            <a:ext cx="8928992" cy="49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9802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lnSpc>
                <a:spcPct val="70000"/>
              </a:lnSpc>
              <a:tabLst>
                <a:tab pos="1712913" algn="l"/>
                <a:tab pos="3598863" algn="l"/>
                <a:tab pos="5599113" algn="l"/>
                <a:tab pos="6850063" algn="l"/>
              </a:tabLst>
            </a:pPr>
            <a:r>
              <a:rPr lang="en-US" sz="3600" b="1" spc="50" dirty="0">
                <a:ln w="12700" cmpd="sng">
                  <a:solidFill>
                    <a:srgbClr val="F79646">
                      <a:satMod val="120000"/>
                      <a:shade val="80000"/>
                    </a:srgbClr>
                  </a:solidFill>
                  <a:prstDash val="solid"/>
                </a:ln>
                <a:solidFill>
                  <a:srgbClr val="F79646">
                    <a:tint val="1000"/>
                  </a:srgbClr>
                </a:solidFill>
                <a:effectLst>
                  <a:glow rad="53100">
                    <a:srgbClr val="F79646">
                      <a:satMod val="180000"/>
                      <a:alpha val="30000"/>
                    </a:srgbClr>
                  </a:glow>
                </a:effectLst>
                <a:latin typeface="Calibri"/>
              </a:rPr>
              <a:t>Products of Natural Radioactivity</a:t>
            </a:r>
          </a:p>
        </p:txBody>
      </p:sp>
      <p:sp>
        <p:nvSpPr>
          <p:cNvPr id="3" name="Content Placeholder 2"/>
          <p:cNvSpPr>
            <a:spLocks noGrp="1"/>
          </p:cNvSpPr>
          <p:nvPr>
            <p:ph sz="quarter" idx="1"/>
          </p:nvPr>
        </p:nvSpPr>
        <p:spPr/>
        <p:txBody>
          <a:bodyPr/>
          <a:lstStyle/>
          <a:p>
            <a:pPr marL="0" lvl="0" indent="0" algn="ctr">
              <a:lnSpc>
                <a:spcPct val="70000"/>
              </a:lnSpc>
              <a:buClrTx/>
              <a:buSzTx/>
              <a:buNone/>
              <a:tabLst>
                <a:tab pos="1712913" algn="l"/>
                <a:tab pos="3598863" algn="l"/>
                <a:tab pos="5599113" algn="l"/>
                <a:tab pos="6850063" algn="l"/>
              </a:tabLst>
            </a:pPr>
            <a:endParaRPr lang="en-US" sz="2400" b="1" dirty="0">
              <a:solidFill>
                <a:srgbClr val="1F497D"/>
              </a:solidFill>
              <a:latin typeface="Calibri"/>
            </a:endParaRPr>
          </a:p>
          <a:p>
            <a:pPr marL="0" lvl="0" indent="0">
              <a:lnSpc>
                <a:spcPct val="40000"/>
              </a:lnSpc>
              <a:buClrTx/>
              <a:buSzTx/>
              <a:buNone/>
              <a:tabLst>
                <a:tab pos="1712913" algn="l"/>
                <a:tab pos="3598863" algn="l"/>
                <a:tab pos="5599113" algn="l"/>
                <a:tab pos="6850063" algn="l"/>
              </a:tabLst>
            </a:pPr>
            <a:r>
              <a:rPr lang="en-US" sz="2400" b="1" dirty="0">
                <a:solidFill>
                  <a:prstClr val="black">
                    <a:tint val="75000"/>
                  </a:prstClr>
                </a:solidFill>
                <a:latin typeface="Calibri"/>
              </a:rPr>
              <a:t>			    </a:t>
            </a:r>
          </a:p>
          <a:p>
            <a:pPr marL="0" lvl="0" indent="0">
              <a:lnSpc>
                <a:spcPct val="40000"/>
              </a:lnSpc>
              <a:buClrTx/>
              <a:buSzTx/>
              <a:buNone/>
              <a:tabLst>
                <a:tab pos="1712913" algn="l"/>
                <a:tab pos="3598863" algn="l"/>
                <a:tab pos="5599113" algn="l"/>
                <a:tab pos="6850063" algn="l"/>
              </a:tabLst>
            </a:pPr>
            <a:endParaRPr lang="en-US" sz="2400" b="1" dirty="0">
              <a:solidFill>
                <a:prstClr val="black">
                  <a:tint val="75000"/>
                </a:prstClr>
              </a:solidFill>
              <a:latin typeface="Calibri"/>
            </a:endParaRPr>
          </a:p>
          <a:p>
            <a:pPr marL="0" lvl="0" indent="0">
              <a:lnSpc>
                <a:spcPct val="40000"/>
              </a:lnSpc>
              <a:buClrTx/>
              <a:buSzTx/>
              <a:buNone/>
              <a:tabLst>
                <a:tab pos="1712913" algn="l"/>
                <a:tab pos="3598863" algn="l"/>
                <a:tab pos="5599113" algn="l"/>
                <a:tab pos="6850063" algn="l"/>
              </a:tabLst>
            </a:pPr>
            <a:r>
              <a:rPr lang="en-US" sz="2400" b="1" dirty="0">
                <a:solidFill>
                  <a:prstClr val="black">
                    <a:tint val="75000"/>
                  </a:prstClr>
                </a:solidFill>
                <a:latin typeface="Calibri"/>
              </a:rPr>
              <a:t>			Mass</a:t>
            </a:r>
          </a:p>
          <a:p>
            <a:pPr marL="0" lvl="0" indent="0">
              <a:lnSpc>
                <a:spcPct val="40000"/>
              </a:lnSpc>
              <a:buClrTx/>
              <a:buSzTx/>
              <a:buNone/>
              <a:tabLst>
                <a:tab pos="1712913" algn="l"/>
                <a:tab pos="3598863" algn="l"/>
                <a:tab pos="5599113" algn="l"/>
                <a:tab pos="6850063" algn="l"/>
              </a:tabLst>
            </a:pPr>
            <a:endParaRPr lang="en-US" sz="100" b="1" dirty="0">
              <a:solidFill>
                <a:prstClr val="black">
                  <a:tint val="75000"/>
                </a:prstClr>
              </a:solidFill>
              <a:latin typeface="Calibri"/>
            </a:endParaRPr>
          </a:p>
          <a:p>
            <a:pPr marL="0" lvl="0" indent="0">
              <a:lnSpc>
                <a:spcPct val="40000"/>
              </a:lnSpc>
              <a:buClrTx/>
              <a:buSzTx/>
              <a:buNone/>
              <a:tabLst>
                <a:tab pos="1712913" algn="l"/>
                <a:tab pos="3598863" algn="l"/>
                <a:tab pos="5599113" algn="l"/>
                <a:tab pos="6850063" algn="l"/>
              </a:tabLst>
            </a:pPr>
            <a:endParaRPr lang="en-US" sz="2400" b="1" dirty="0">
              <a:solidFill>
                <a:prstClr val="black">
                  <a:tint val="75000"/>
                </a:prstClr>
              </a:solidFill>
              <a:latin typeface="Calibri"/>
            </a:endParaRPr>
          </a:p>
          <a:p>
            <a:pPr marL="0" lvl="0" indent="0">
              <a:lnSpc>
                <a:spcPct val="40000"/>
              </a:lnSpc>
              <a:buClrTx/>
              <a:buSzTx/>
              <a:buNone/>
              <a:tabLst>
                <a:tab pos="1712913" algn="l"/>
                <a:tab pos="3598863" algn="l"/>
                <a:tab pos="5599113" algn="l"/>
                <a:tab pos="6850063" algn="l"/>
              </a:tabLst>
            </a:pPr>
            <a:r>
              <a:rPr lang="en-US" sz="2400" b="1" dirty="0">
                <a:solidFill>
                  <a:prstClr val="black">
                    <a:tint val="75000"/>
                  </a:prstClr>
                </a:solidFill>
                <a:latin typeface="Calibri"/>
              </a:rPr>
              <a:t>Particle*	Symbol	Charge	Number	Identity</a:t>
            </a:r>
          </a:p>
          <a:p>
            <a:pPr marL="0" lvl="0" indent="0">
              <a:lnSpc>
                <a:spcPct val="40000"/>
              </a:lnSpc>
              <a:buClrTx/>
              <a:buSzTx/>
              <a:buNone/>
              <a:tabLst>
                <a:tab pos="1712913" algn="l"/>
                <a:tab pos="3598863" algn="l"/>
                <a:tab pos="5599113" algn="l"/>
                <a:tab pos="6850063" algn="l"/>
              </a:tabLst>
            </a:pPr>
            <a:endParaRPr lang="en-US" sz="2400" b="1" dirty="0">
              <a:solidFill>
                <a:prstClr val="black">
                  <a:tint val="75000"/>
                </a:prstClr>
              </a:solidFill>
              <a:latin typeface="Calibri"/>
            </a:endParaRPr>
          </a:p>
          <a:p>
            <a:pPr marL="0" lvl="0" indent="0">
              <a:lnSpc>
                <a:spcPct val="30000"/>
              </a:lnSpc>
              <a:buClrTx/>
              <a:buSzTx/>
              <a:buNone/>
              <a:tabLst>
                <a:tab pos="1712913" algn="l"/>
                <a:tab pos="3598863" algn="l"/>
                <a:tab pos="5599113" algn="l"/>
                <a:tab pos="6850063" algn="l"/>
              </a:tabLst>
            </a:pPr>
            <a:endParaRPr lang="en-US" sz="2400" b="1" dirty="0">
              <a:solidFill>
                <a:prstClr val="black">
                  <a:tint val="75000"/>
                </a:prstClr>
              </a:solidFill>
              <a:latin typeface="Calibri"/>
            </a:endParaRPr>
          </a:p>
          <a:p>
            <a:pPr marL="0" lvl="0" indent="0">
              <a:lnSpc>
                <a:spcPct val="30000"/>
              </a:lnSpc>
              <a:buClrTx/>
              <a:buSzTx/>
              <a:buNone/>
              <a:tabLst>
                <a:tab pos="1712913" algn="l"/>
                <a:tab pos="3598863" algn="l"/>
                <a:tab pos="5599113" algn="l"/>
                <a:tab pos="6850063" algn="l"/>
              </a:tabLst>
            </a:pPr>
            <a:r>
              <a:rPr lang="en-US" sz="2400" b="1" dirty="0">
                <a:solidFill>
                  <a:prstClr val="black">
                    <a:tint val="75000"/>
                  </a:prstClr>
                </a:solidFill>
                <a:latin typeface="Calibri"/>
              </a:rPr>
              <a:t>Alpha	</a:t>
            </a:r>
            <a:r>
              <a:rPr lang="en-US" sz="3600" b="1" baseline="30000" dirty="0">
                <a:solidFill>
                  <a:prstClr val="black">
                    <a:tint val="75000"/>
                  </a:prstClr>
                </a:solidFill>
                <a:latin typeface="Calibri"/>
              </a:rPr>
              <a:t>4</a:t>
            </a:r>
            <a:r>
              <a:rPr lang="en-US" sz="2400" b="1" dirty="0">
                <a:solidFill>
                  <a:prstClr val="black">
                    <a:tint val="75000"/>
                  </a:prstClr>
                </a:solidFill>
                <a:latin typeface="Calibri"/>
              </a:rPr>
              <a:t> </a:t>
            </a:r>
            <a:r>
              <a:rPr lang="en-US" sz="3600" b="1" baseline="30000" dirty="0">
                <a:solidFill>
                  <a:prstClr val="black">
                    <a:tint val="75000"/>
                  </a:prstClr>
                </a:solidFill>
                <a:latin typeface="Symbol" pitchFamily="18" charset="2"/>
              </a:rPr>
              <a:t>a</a:t>
            </a:r>
            <a:r>
              <a:rPr lang="en-US" sz="3600" b="1" baseline="30000" dirty="0">
                <a:solidFill>
                  <a:prstClr val="black">
                    <a:tint val="75000"/>
                  </a:prstClr>
                </a:solidFill>
                <a:latin typeface="Calibri"/>
              </a:rPr>
              <a:t> 	    2+	   4	Helium nucleus</a:t>
            </a:r>
          </a:p>
          <a:p>
            <a:pPr marL="0" lvl="0" indent="0">
              <a:lnSpc>
                <a:spcPct val="30000"/>
              </a:lnSpc>
              <a:buClrTx/>
              <a:buSzTx/>
              <a:buNone/>
              <a:tabLst>
                <a:tab pos="1712913" algn="l"/>
                <a:tab pos="3598863" algn="l"/>
                <a:tab pos="5599113" algn="l"/>
                <a:tab pos="6850063" algn="l"/>
              </a:tabLst>
            </a:pPr>
            <a:r>
              <a:rPr lang="en-US" sz="3600" b="1" baseline="30000" dirty="0">
                <a:solidFill>
                  <a:prstClr val="black">
                    <a:tint val="75000"/>
                  </a:prstClr>
                </a:solidFill>
                <a:latin typeface="Calibri"/>
              </a:rPr>
              <a:t>	</a:t>
            </a:r>
            <a:r>
              <a:rPr lang="en-US" sz="2400" b="1" dirty="0">
                <a:solidFill>
                  <a:prstClr val="black">
                    <a:tint val="75000"/>
                  </a:prstClr>
                </a:solidFill>
                <a:latin typeface="Calibri"/>
              </a:rPr>
              <a:t>2</a:t>
            </a:r>
          </a:p>
          <a:p>
            <a:pPr marL="0" lvl="0" indent="0">
              <a:lnSpc>
                <a:spcPct val="60000"/>
              </a:lnSpc>
              <a:buClrTx/>
              <a:buSzTx/>
              <a:buNone/>
              <a:tabLst>
                <a:tab pos="1712913" algn="l"/>
                <a:tab pos="3598863" algn="l"/>
                <a:tab pos="5599113" algn="l"/>
                <a:tab pos="6850063" algn="l"/>
              </a:tabLst>
            </a:pPr>
            <a:endParaRPr lang="en-US" sz="2400" b="1" dirty="0">
              <a:solidFill>
                <a:prstClr val="black">
                  <a:tint val="75000"/>
                </a:prstClr>
              </a:solidFill>
              <a:latin typeface="Calibri"/>
            </a:endParaRPr>
          </a:p>
          <a:p>
            <a:pPr marL="0" lvl="0" indent="0">
              <a:lnSpc>
                <a:spcPct val="60000"/>
              </a:lnSpc>
              <a:buClrTx/>
              <a:buSzTx/>
              <a:buNone/>
              <a:tabLst>
                <a:tab pos="1712913" algn="l"/>
                <a:tab pos="3598863" algn="l"/>
                <a:tab pos="5599113" algn="l"/>
                <a:tab pos="6850063" algn="l"/>
              </a:tabLst>
            </a:pPr>
            <a:r>
              <a:rPr lang="en-US" sz="2400" b="1" dirty="0">
                <a:solidFill>
                  <a:prstClr val="black">
                    <a:tint val="75000"/>
                  </a:prstClr>
                </a:solidFill>
                <a:latin typeface="Calibri"/>
              </a:rPr>
              <a:t>Beta	 </a:t>
            </a:r>
            <a:r>
              <a:rPr lang="en-US" sz="3600" b="1" baseline="30000" dirty="0">
                <a:solidFill>
                  <a:prstClr val="black">
                    <a:tint val="75000"/>
                  </a:prstClr>
                </a:solidFill>
                <a:latin typeface="Calibri"/>
              </a:rPr>
              <a:t>0</a:t>
            </a:r>
            <a:r>
              <a:rPr lang="en-US" sz="2400" b="1" dirty="0">
                <a:solidFill>
                  <a:prstClr val="black">
                    <a:tint val="75000"/>
                  </a:prstClr>
                </a:solidFill>
                <a:latin typeface="Calibri"/>
              </a:rPr>
              <a:t>  </a:t>
            </a:r>
            <a:r>
              <a:rPr lang="en-US" sz="2400" b="1" dirty="0">
                <a:solidFill>
                  <a:prstClr val="black">
                    <a:tint val="75000"/>
                  </a:prstClr>
                </a:solidFill>
                <a:latin typeface="Symbol" pitchFamily="18" charset="2"/>
              </a:rPr>
              <a:t>b</a:t>
            </a:r>
            <a:r>
              <a:rPr lang="en-US" sz="2400" b="1" dirty="0">
                <a:solidFill>
                  <a:prstClr val="black">
                    <a:tint val="75000"/>
                  </a:prstClr>
                </a:solidFill>
                <a:latin typeface="Calibri"/>
              </a:rPr>
              <a:t>	    1-	   0	Electron</a:t>
            </a:r>
          </a:p>
          <a:p>
            <a:pPr marL="0" lvl="0" indent="0">
              <a:lnSpc>
                <a:spcPct val="60000"/>
              </a:lnSpc>
              <a:buClrTx/>
              <a:buSzTx/>
              <a:buNone/>
              <a:tabLst>
                <a:tab pos="1712913" algn="l"/>
                <a:tab pos="3598863" algn="l"/>
                <a:tab pos="5599113" algn="l"/>
                <a:tab pos="6850063" algn="l"/>
              </a:tabLst>
            </a:pPr>
            <a:r>
              <a:rPr lang="en-US" sz="2400" b="1" dirty="0">
                <a:solidFill>
                  <a:prstClr val="black">
                    <a:tint val="75000"/>
                  </a:prstClr>
                </a:solidFill>
                <a:latin typeface="Calibri"/>
              </a:rPr>
              <a:t>	</a:t>
            </a:r>
            <a:r>
              <a:rPr lang="en-US" sz="3600" b="1" baseline="30000" dirty="0">
                <a:solidFill>
                  <a:prstClr val="black">
                    <a:tint val="75000"/>
                  </a:prstClr>
                </a:solidFill>
                <a:latin typeface="Calibri"/>
              </a:rPr>
              <a:t>-1</a:t>
            </a:r>
            <a:endParaRPr lang="en-US" sz="2400" b="1" dirty="0">
              <a:solidFill>
                <a:prstClr val="black">
                  <a:tint val="75000"/>
                </a:prstClr>
              </a:solidFill>
              <a:latin typeface="Calibri"/>
            </a:endParaRPr>
          </a:p>
          <a:p>
            <a:pPr marL="0" lvl="0" indent="0">
              <a:lnSpc>
                <a:spcPct val="60000"/>
              </a:lnSpc>
              <a:buClrTx/>
              <a:buSzTx/>
              <a:buNone/>
              <a:tabLst>
                <a:tab pos="1712913" algn="l"/>
                <a:tab pos="3598863" algn="l"/>
                <a:tab pos="5599113" algn="l"/>
                <a:tab pos="6850063" algn="l"/>
              </a:tabLst>
            </a:pPr>
            <a:r>
              <a:rPr lang="en-US" sz="2400" b="1" dirty="0">
                <a:solidFill>
                  <a:prstClr val="black">
                    <a:tint val="75000"/>
                  </a:prstClr>
                </a:solidFill>
                <a:latin typeface="Calibri"/>
              </a:rPr>
              <a:t>Gamma	</a:t>
            </a:r>
            <a:r>
              <a:rPr lang="en-US" sz="3600" b="1" baseline="30000" dirty="0">
                <a:solidFill>
                  <a:prstClr val="black">
                    <a:tint val="75000"/>
                  </a:prstClr>
                </a:solidFill>
                <a:latin typeface="Calibri"/>
              </a:rPr>
              <a:t>0 </a:t>
            </a:r>
            <a:r>
              <a:rPr lang="en-US" sz="2400" b="1" dirty="0">
                <a:solidFill>
                  <a:prstClr val="black">
                    <a:tint val="75000"/>
                  </a:prstClr>
                </a:solidFill>
                <a:latin typeface="Symbol" pitchFamily="18" charset="2"/>
              </a:rPr>
              <a:t>g</a:t>
            </a:r>
            <a:r>
              <a:rPr lang="en-US" sz="2400" b="1" dirty="0">
                <a:solidFill>
                  <a:prstClr val="black">
                    <a:tint val="75000"/>
                  </a:prstClr>
                </a:solidFill>
                <a:latin typeface="Calibri"/>
              </a:rPr>
              <a:t>	    0	   0	Proton of light</a:t>
            </a:r>
          </a:p>
        </p:txBody>
      </p:sp>
    </p:spTree>
    <p:extLst>
      <p:ext uri="{BB962C8B-B14F-4D97-AF65-F5344CB8AC3E}">
        <p14:creationId xmlns:p14="http://schemas.microsoft.com/office/powerpoint/2010/main" val="827700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noChangeAspect="1"/>
          </p:cNvGraphicFramePr>
          <p:nvPr>
            <p:ph sz="quarter" idx="1"/>
            <p:extLst>
              <p:ext uri="{D42A27DB-BD31-4B8C-83A1-F6EECF244321}">
                <p14:modId xmlns:p14="http://schemas.microsoft.com/office/powerpoint/2010/main" val="2657270846"/>
              </p:ext>
            </p:extLst>
          </p:nvPr>
        </p:nvGraphicFramePr>
        <p:xfrm>
          <a:off x="1331640" y="1556792"/>
          <a:ext cx="3829050" cy="1343025"/>
        </p:xfrm>
        <a:graphic>
          <a:graphicData uri="http://schemas.openxmlformats.org/presentationml/2006/ole">
            <mc:AlternateContent xmlns:mc="http://schemas.openxmlformats.org/markup-compatibility/2006">
              <mc:Choice xmlns:v="urn:schemas-microsoft-com:vml" Requires="v">
                <p:oleObj spid="_x0000_s1072" name="Bitmap Image" r:id="rId3" imgW="3828571" imgH="1343212" progId="Paint.Picture">
                  <p:embed/>
                </p:oleObj>
              </mc:Choice>
              <mc:Fallback>
                <p:oleObj name="Bitmap Image" r:id="rId3" imgW="3828571" imgH="1343212" progId="Paint.Picture">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1556792"/>
                        <a:ext cx="382905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459742342"/>
              </p:ext>
            </p:extLst>
          </p:nvPr>
        </p:nvGraphicFramePr>
        <p:xfrm>
          <a:off x="755576" y="2996952"/>
          <a:ext cx="5486400" cy="1724025"/>
        </p:xfrm>
        <a:graphic>
          <a:graphicData uri="http://schemas.openxmlformats.org/presentationml/2006/ole">
            <mc:AlternateContent xmlns:mc="http://schemas.openxmlformats.org/markup-compatibility/2006">
              <mc:Choice xmlns:v="urn:schemas-microsoft-com:vml" Requires="v">
                <p:oleObj spid="_x0000_s1073" name="Equation" r:id="rId5" imgW="736560" imgH="241200" progId="Equation.3">
                  <p:embed/>
                </p:oleObj>
              </mc:Choice>
              <mc:Fallback>
                <p:oleObj name="Equation" r:id="rId5" imgW="736560" imgH="241200" progId="Equation.3">
                  <p:embed/>
                  <p:pic>
                    <p:nvPicPr>
                      <p:cNvPr id="0" name="Object 7"/>
                      <p:cNvPicPr>
                        <a:picLocks noChangeAspect="1" noChangeArrowheads="1"/>
                      </p:cNvPicPr>
                      <p:nvPr/>
                    </p:nvPicPr>
                    <p:blipFill>
                      <a:blip r:embed="rId6"/>
                      <a:srcRect/>
                      <a:stretch>
                        <a:fillRect/>
                      </a:stretch>
                    </p:blipFill>
                    <p:spPr bwMode="auto">
                      <a:xfrm>
                        <a:off x="755576" y="2996952"/>
                        <a:ext cx="5486400"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95662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0648"/>
            <a:ext cx="8039100" cy="792088"/>
          </a:xfrm>
        </p:spPr>
        <p:txBody>
          <a:bodyPr/>
          <a:lstStyle/>
          <a:p>
            <a:r>
              <a:rPr lang="en-GB" dirty="0"/>
              <a:t>Induced Nuclear Reactions</a:t>
            </a:r>
            <a:endParaRPr lang="en-US" dirty="0"/>
          </a:p>
        </p:txBody>
      </p:sp>
      <p:pic>
        <p:nvPicPr>
          <p:cNvPr id="4" name="Content Placeholder 3"/>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4553740" y="3813174"/>
            <a:ext cx="7" cy="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 y="2420144"/>
            <a:ext cx="7543800" cy="20177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81198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1885</TotalTime>
  <Words>620</Words>
  <Application>Microsoft Office PowerPoint</Application>
  <PresentationFormat>On-screen Show (4:3)</PresentationFormat>
  <Paragraphs>74</Paragraphs>
  <Slides>11</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4" baseType="lpstr">
      <vt:lpstr>Civic</vt:lpstr>
      <vt:lpstr>Bitmap Image</vt:lpstr>
      <vt:lpstr>Equation</vt:lpstr>
      <vt:lpstr>Nuclear Medicine</vt:lpstr>
      <vt:lpstr>An alpha particle consists of two protons and two neutrons</vt:lpstr>
      <vt:lpstr>Radiation Types - Beta </vt:lpstr>
      <vt:lpstr>Radiation Types - Photon</vt:lpstr>
      <vt:lpstr>Types of Ionizing Radiation</vt:lpstr>
      <vt:lpstr>PowerPoint Presentation</vt:lpstr>
      <vt:lpstr>Products of Natural Radioactivity</vt:lpstr>
      <vt:lpstr>PowerPoint Presentation</vt:lpstr>
      <vt:lpstr>Induced Nuclear Reactions</vt:lpstr>
      <vt:lpstr>Clinical Uses Therapeutically Route of Administrations: Tele Therapy Implantation By wire or Capsule </vt:lpstr>
      <vt:lpstr>An image of a thyroid gland obtained through the use of radioactive iodine.</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created by :                  maryam muthana</dc:title>
  <dc:creator>maryam</dc:creator>
  <cp:lastModifiedBy>DELL</cp:lastModifiedBy>
  <cp:revision>80</cp:revision>
  <dcterms:created xsi:type="dcterms:W3CDTF">2016-10-27T15:27:48Z</dcterms:created>
  <dcterms:modified xsi:type="dcterms:W3CDTF">2018-12-26T16:20:08Z</dcterms:modified>
</cp:coreProperties>
</file>